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270" r:id="rId3"/>
    <p:sldId id="268" r:id="rId4"/>
    <p:sldId id="313" r:id="rId5"/>
    <p:sldId id="314" r:id="rId6"/>
    <p:sldId id="316" r:id="rId7"/>
    <p:sldId id="315" r:id="rId8"/>
    <p:sldId id="317" r:id="rId9"/>
    <p:sldId id="267" r:id="rId10"/>
    <p:sldId id="300" r:id="rId11"/>
    <p:sldId id="257" r:id="rId12"/>
    <p:sldId id="274" r:id="rId13"/>
    <p:sldId id="318" r:id="rId14"/>
    <p:sldId id="328" r:id="rId15"/>
    <p:sldId id="333" r:id="rId16"/>
    <p:sldId id="319" r:id="rId17"/>
    <p:sldId id="324" r:id="rId18"/>
    <p:sldId id="301" r:id="rId19"/>
    <p:sldId id="322" r:id="rId20"/>
    <p:sldId id="323" r:id="rId21"/>
    <p:sldId id="303" r:id="rId22"/>
    <p:sldId id="298" r:id="rId23"/>
    <p:sldId id="321" r:id="rId24"/>
    <p:sldId id="312" r:id="rId25"/>
    <p:sldId id="325" r:id="rId26"/>
    <p:sldId id="326" r:id="rId27"/>
    <p:sldId id="302" r:id="rId28"/>
    <p:sldId id="299" r:id="rId29"/>
    <p:sldId id="304" r:id="rId30"/>
    <p:sldId id="306" r:id="rId31"/>
    <p:sldId id="307" r:id="rId32"/>
    <p:sldId id="327" r:id="rId33"/>
    <p:sldId id="334" r:id="rId34"/>
    <p:sldId id="329" r:id="rId35"/>
    <p:sldId id="330" r:id="rId36"/>
    <p:sldId id="305" r:id="rId37"/>
    <p:sldId id="320" r:id="rId38"/>
    <p:sldId id="331" r:id="rId39"/>
    <p:sldId id="332" r:id="rId40"/>
  </p:sldIdLst>
  <p:sldSz cx="12192000" cy="6858000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bie Forster" initials="DF" lastIdx="5" clrIdx="0">
    <p:extLst>
      <p:ext uri="{19B8F6BF-5375-455C-9EA6-DF929625EA0E}">
        <p15:presenceInfo xmlns:p15="http://schemas.microsoft.com/office/powerpoint/2012/main" userId="e79a3d3421f01c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>
      <p:cViewPr varScale="1">
        <p:scale>
          <a:sx n="63" d="100"/>
          <a:sy n="63" d="100"/>
        </p:scale>
        <p:origin x="222" y="72"/>
      </p:cViewPr>
      <p:guideLst/>
    </p:cSldViewPr>
  </p:slideViewPr>
  <p:outlineViewPr>
    <p:cViewPr>
      <p:scale>
        <a:sx n="33" d="100"/>
        <a:sy n="33" d="100"/>
      </p:scale>
      <p:origin x="0" y="-585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1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01743-3A01-427C-817E-D49229058499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C0CEB0-08AE-4461-AEFF-0633A86965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Day 1 – Leadership-internal capacity &amp; skills</a:t>
          </a:r>
          <a:endParaRPr lang="en-US"/>
        </a:p>
      </dgm:t>
    </dgm:pt>
    <dgm:pt modelId="{AAAED38C-490A-4CD1-B9F0-E806A8DDD739}" type="parTrans" cxnId="{BE975FE8-2021-4882-8B0B-DD5FE62FE526}">
      <dgm:prSet/>
      <dgm:spPr/>
      <dgm:t>
        <a:bodyPr/>
        <a:lstStyle/>
        <a:p>
          <a:endParaRPr lang="en-US"/>
        </a:p>
      </dgm:t>
    </dgm:pt>
    <dgm:pt modelId="{4E5D3EAB-65B4-45CF-922F-02F18B7E68EC}" type="sibTrans" cxnId="{BE975FE8-2021-4882-8B0B-DD5FE62FE526}">
      <dgm:prSet/>
      <dgm:spPr/>
      <dgm:t>
        <a:bodyPr/>
        <a:lstStyle/>
        <a:p>
          <a:endParaRPr lang="en-US"/>
        </a:p>
      </dgm:t>
    </dgm:pt>
    <dgm:pt modelId="{A0197882-7C43-491B-BDA2-CFC2841FA00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Day 2 – Find a great team</a:t>
          </a:r>
          <a:endParaRPr lang="en-US" dirty="0"/>
        </a:p>
      </dgm:t>
    </dgm:pt>
    <dgm:pt modelId="{B72C82D2-99BF-481B-8A5A-258C090C76D5}" type="parTrans" cxnId="{8A45ACF1-6A75-4F54-9D6A-803E6D327CB7}">
      <dgm:prSet/>
      <dgm:spPr/>
      <dgm:t>
        <a:bodyPr/>
        <a:lstStyle/>
        <a:p>
          <a:endParaRPr lang="en-US"/>
        </a:p>
      </dgm:t>
    </dgm:pt>
    <dgm:pt modelId="{CA6637A5-E5FA-4FE2-9FBB-6AE4A9A81B1B}" type="sibTrans" cxnId="{8A45ACF1-6A75-4F54-9D6A-803E6D327CB7}">
      <dgm:prSet/>
      <dgm:spPr/>
      <dgm:t>
        <a:bodyPr/>
        <a:lstStyle/>
        <a:p>
          <a:endParaRPr lang="en-US"/>
        </a:p>
      </dgm:t>
    </dgm:pt>
    <dgm:pt modelId="{2C7898CE-1EA6-4D7B-8009-4A43600995F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Day 3 – Retain &amp; grow a great team</a:t>
          </a:r>
          <a:endParaRPr lang="en-US" dirty="0"/>
        </a:p>
      </dgm:t>
    </dgm:pt>
    <dgm:pt modelId="{66A11EDB-A3B5-49D3-A041-3D6E3C540877}" type="parTrans" cxnId="{9DBC90F3-83FE-4C0D-8DEC-D74E772CA6C6}">
      <dgm:prSet/>
      <dgm:spPr/>
      <dgm:t>
        <a:bodyPr/>
        <a:lstStyle/>
        <a:p>
          <a:endParaRPr lang="en-US"/>
        </a:p>
      </dgm:t>
    </dgm:pt>
    <dgm:pt modelId="{C7B172E9-0606-4094-80B8-8069E3419FD2}" type="sibTrans" cxnId="{9DBC90F3-83FE-4C0D-8DEC-D74E772CA6C6}">
      <dgm:prSet/>
      <dgm:spPr/>
      <dgm:t>
        <a:bodyPr/>
        <a:lstStyle/>
        <a:p>
          <a:endParaRPr lang="en-US"/>
        </a:p>
      </dgm:t>
    </dgm:pt>
    <dgm:pt modelId="{649904BF-F045-4286-9DD9-B77106558995}" type="pres">
      <dgm:prSet presAssocID="{F5501743-3A01-427C-817E-D49229058499}" presName="root" presStyleCnt="0">
        <dgm:presLayoutVars>
          <dgm:dir/>
          <dgm:resizeHandles val="exact"/>
        </dgm:presLayoutVars>
      </dgm:prSet>
      <dgm:spPr/>
    </dgm:pt>
    <dgm:pt modelId="{32CFBB42-472F-4244-9D94-176AAD3430F2}" type="pres">
      <dgm:prSet presAssocID="{14C0CEB0-08AE-4461-AEFF-0633A8696538}" presName="compNode" presStyleCnt="0"/>
      <dgm:spPr/>
    </dgm:pt>
    <dgm:pt modelId="{DD8C6E0E-C3CC-4D19-AE1B-C6B7CE40EDF8}" type="pres">
      <dgm:prSet presAssocID="{14C0CEB0-08AE-4461-AEFF-0633A8696538}" presName="bgRect" presStyleLbl="bgShp" presStyleIdx="0" presStyleCnt="3"/>
      <dgm:spPr/>
    </dgm:pt>
    <dgm:pt modelId="{205D6090-E408-47EC-85FE-0CCCE1598EF1}" type="pres">
      <dgm:prSet presAssocID="{14C0CEB0-08AE-4461-AEFF-0633A86965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A55665-7A5F-43D3-8B00-25926312B693}" type="pres">
      <dgm:prSet presAssocID="{14C0CEB0-08AE-4461-AEFF-0633A8696538}" presName="spaceRect" presStyleCnt="0"/>
      <dgm:spPr/>
    </dgm:pt>
    <dgm:pt modelId="{01F24273-5462-4509-A117-BA752DDF3EAA}" type="pres">
      <dgm:prSet presAssocID="{14C0CEB0-08AE-4461-AEFF-0633A8696538}" presName="parTx" presStyleLbl="revTx" presStyleIdx="0" presStyleCnt="3">
        <dgm:presLayoutVars>
          <dgm:chMax val="0"/>
          <dgm:chPref val="0"/>
        </dgm:presLayoutVars>
      </dgm:prSet>
      <dgm:spPr/>
    </dgm:pt>
    <dgm:pt modelId="{8A0526C3-E9C5-458C-B7D0-7D9A933B043B}" type="pres">
      <dgm:prSet presAssocID="{4E5D3EAB-65B4-45CF-922F-02F18B7E68EC}" presName="sibTrans" presStyleCnt="0"/>
      <dgm:spPr/>
    </dgm:pt>
    <dgm:pt modelId="{EDDDC1AD-D3B1-40A0-955A-1C3A9087A5F6}" type="pres">
      <dgm:prSet presAssocID="{A0197882-7C43-491B-BDA2-CFC2841FA002}" presName="compNode" presStyleCnt="0"/>
      <dgm:spPr/>
    </dgm:pt>
    <dgm:pt modelId="{E8E790F5-E619-4EA0-9389-ED2418FB1C89}" type="pres">
      <dgm:prSet presAssocID="{A0197882-7C43-491B-BDA2-CFC2841FA002}" presName="bgRect" presStyleLbl="bgShp" presStyleIdx="1" presStyleCnt="3"/>
      <dgm:spPr/>
    </dgm:pt>
    <dgm:pt modelId="{1CA44F68-6216-4C1B-A68D-5F769933FFCE}" type="pres">
      <dgm:prSet presAssocID="{A0197882-7C43-491B-BDA2-CFC2841FA0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t of Gold"/>
        </a:ext>
      </dgm:extLst>
    </dgm:pt>
    <dgm:pt modelId="{47FEB831-DE02-4EE7-9D04-973161A32805}" type="pres">
      <dgm:prSet presAssocID="{A0197882-7C43-491B-BDA2-CFC2841FA002}" presName="spaceRect" presStyleCnt="0"/>
      <dgm:spPr/>
    </dgm:pt>
    <dgm:pt modelId="{201975B2-A517-4F7F-98D5-D299D70A874E}" type="pres">
      <dgm:prSet presAssocID="{A0197882-7C43-491B-BDA2-CFC2841FA002}" presName="parTx" presStyleLbl="revTx" presStyleIdx="1" presStyleCnt="3">
        <dgm:presLayoutVars>
          <dgm:chMax val="0"/>
          <dgm:chPref val="0"/>
        </dgm:presLayoutVars>
      </dgm:prSet>
      <dgm:spPr/>
    </dgm:pt>
    <dgm:pt modelId="{7BA986A9-FDED-4485-A55A-BFD0CEAB6082}" type="pres">
      <dgm:prSet presAssocID="{CA6637A5-E5FA-4FE2-9FBB-6AE4A9A81B1B}" presName="sibTrans" presStyleCnt="0"/>
      <dgm:spPr/>
    </dgm:pt>
    <dgm:pt modelId="{F488E567-3C71-4641-A527-32CC711B2679}" type="pres">
      <dgm:prSet presAssocID="{2C7898CE-1EA6-4D7B-8009-4A43600995F5}" presName="compNode" presStyleCnt="0"/>
      <dgm:spPr/>
    </dgm:pt>
    <dgm:pt modelId="{A945E340-27E0-48CD-9138-12940EBBDED5}" type="pres">
      <dgm:prSet presAssocID="{2C7898CE-1EA6-4D7B-8009-4A43600995F5}" presName="bgRect" presStyleLbl="bgShp" presStyleIdx="2" presStyleCnt="3"/>
      <dgm:spPr/>
    </dgm:pt>
    <dgm:pt modelId="{32CD7D83-0B11-436D-93D7-6B560AD54C79}" type="pres">
      <dgm:prSet presAssocID="{2C7898CE-1EA6-4D7B-8009-4A43600995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05823FF-3E73-4506-98C4-5A82F41F60A7}" type="pres">
      <dgm:prSet presAssocID="{2C7898CE-1EA6-4D7B-8009-4A43600995F5}" presName="spaceRect" presStyleCnt="0"/>
      <dgm:spPr/>
    </dgm:pt>
    <dgm:pt modelId="{16DDC4C1-0DAA-453C-8CD4-F8FAADC68A52}" type="pres">
      <dgm:prSet presAssocID="{2C7898CE-1EA6-4D7B-8009-4A43600995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FE2F09-3D7A-4013-A422-7FFBE1B3C5D9}" type="presOf" srcId="{F5501743-3A01-427C-817E-D49229058499}" destId="{649904BF-F045-4286-9DD9-B77106558995}" srcOrd="0" destOrd="0" presId="urn:microsoft.com/office/officeart/2018/2/layout/IconVerticalSolidList"/>
    <dgm:cxn modelId="{E971632A-3BFB-43E1-972F-1EC8189AF428}" type="presOf" srcId="{A0197882-7C43-491B-BDA2-CFC2841FA002}" destId="{201975B2-A517-4F7F-98D5-D299D70A874E}" srcOrd="0" destOrd="0" presId="urn:microsoft.com/office/officeart/2018/2/layout/IconVerticalSolidList"/>
    <dgm:cxn modelId="{F21FF96A-B8B0-4581-A7FB-B2C52AF3F98F}" type="presOf" srcId="{2C7898CE-1EA6-4D7B-8009-4A43600995F5}" destId="{16DDC4C1-0DAA-453C-8CD4-F8FAADC68A52}" srcOrd="0" destOrd="0" presId="urn:microsoft.com/office/officeart/2018/2/layout/IconVerticalSolidList"/>
    <dgm:cxn modelId="{5C1AC29E-80A8-4409-AC2C-22EDAB37A072}" type="presOf" srcId="{14C0CEB0-08AE-4461-AEFF-0633A8696538}" destId="{01F24273-5462-4509-A117-BA752DDF3EAA}" srcOrd="0" destOrd="0" presId="urn:microsoft.com/office/officeart/2018/2/layout/IconVerticalSolidList"/>
    <dgm:cxn modelId="{BE975FE8-2021-4882-8B0B-DD5FE62FE526}" srcId="{F5501743-3A01-427C-817E-D49229058499}" destId="{14C0CEB0-08AE-4461-AEFF-0633A8696538}" srcOrd="0" destOrd="0" parTransId="{AAAED38C-490A-4CD1-B9F0-E806A8DDD739}" sibTransId="{4E5D3EAB-65B4-45CF-922F-02F18B7E68EC}"/>
    <dgm:cxn modelId="{8A45ACF1-6A75-4F54-9D6A-803E6D327CB7}" srcId="{F5501743-3A01-427C-817E-D49229058499}" destId="{A0197882-7C43-491B-BDA2-CFC2841FA002}" srcOrd="1" destOrd="0" parTransId="{B72C82D2-99BF-481B-8A5A-258C090C76D5}" sibTransId="{CA6637A5-E5FA-4FE2-9FBB-6AE4A9A81B1B}"/>
    <dgm:cxn modelId="{9DBC90F3-83FE-4C0D-8DEC-D74E772CA6C6}" srcId="{F5501743-3A01-427C-817E-D49229058499}" destId="{2C7898CE-1EA6-4D7B-8009-4A43600995F5}" srcOrd="2" destOrd="0" parTransId="{66A11EDB-A3B5-49D3-A041-3D6E3C540877}" sibTransId="{C7B172E9-0606-4094-80B8-8069E3419FD2}"/>
    <dgm:cxn modelId="{F04FCD70-2012-453F-A390-7CBAC5E6C2F4}" type="presParOf" srcId="{649904BF-F045-4286-9DD9-B77106558995}" destId="{32CFBB42-472F-4244-9D94-176AAD3430F2}" srcOrd="0" destOrd="0" presId="urn:microsoft.com/office/officeart/2018/2/layout/IconVerticalSolidList"/>
    <dgm:cxn modelId="{F900EE41-34DB-4305-A1A6-ACA162ADCD86}" type="presParOf" srcId="{32CFBB42-472F-4244-9D94-176AAD3430F2}" destId="{DD8C6E0E-C3CC-4D19-AE1B-C6B7CE40EDF8}" srcOrd="0" destOrd="0" presId="urn:microsoft.com/office/officeart/2018/2/layout/IconVerticalSolidList"/>
    <dgm:cxn modelId="{297EA8A9-8B49-46A6-AB62-F6932465D03A}" type="presParOf" srcId="{32CFBB42-472F-4244-9D94-176AAD3430F2}" destId="{205D6090-E408-47EC-85FE-0CCCE1598EF1}" srcOrd="1" destOrd="0" presId="urn:microsoft.com/office/officeart/2018/2/layout/IconVerticalSolidList"/>
    <dgm:cxn modelId="{458A4435-8C0D-4947-8060-B4B0739EADF3}" type="presParOf" srcId="{32CFBB42-472F-4244-9D94-176AAD3430F2}" destId="{D2A55665-7A5F-43D3-8B00-25926312B693}" srcOrd="2" destOrd="0" presId="urn:microsoft.com/office/officeart/2018/2/layout/IconVerticalSolidList"/>
    <dgm:cxn modelId="{492817D9-3A34-46AE-A5AE-A17853B5DB70}" type="presParOf" srcId="{32CFBB42-472F-4244-9D94-176AAD3430F2}" destId="{01F24273-5462-4509-A117-BA752DDF3EAA}" srcOrd="3" destOrd="0" presId="urn:microsoft.com/office/officeart/2018/2/layout/IconVerticalSolidList"/>
    <dgm:cxn modelId="{4CC139BE-87BD-497C-A392-36D43EE72AFE}" type="presParOf" srcId="{649904BF-F045-4286-9DD9-B77106558995}" destId="{8A0526C3-E9C5-458C-B7D0-7D9A933B043B}" srcOrd="1" destOrd="0" presId="urn:microsoft.com/office/officeart/2018/2/layout/IconVerticalSolidList"/>
    <dgm:cxn modelId="{F2F3F824-84EA-49EA-8CD0-5702FF8A5652}" type="presParOf" srcId="{649904BF-F045-4286-9DD9-B77106558995}" destId="{EDDDC1AD-D3B1-40A0-955A-1C3A9087A5F6}" srcOrd="2" destOrd="0" presId="urn:microsoft.com/office/officeart/2018/2/layout/IconVerticalSolidList"/>
    <dgm:cxn modelId="{A9899439-F7AC-470E-89A2-0D4EE00D1F97}" type="presParOf" srcId="{EDDDC1AD-D3B1-40A0-955A-1C3A9087A5F6}" destId="{E8E790F5-E619-4EA0-9389-ED2418FB1C89}" srcOrd="0" destOrd="0" presId="urn:microsoft.com/office/officeart/2018/2/layout/IconVerticalSolidList"/>
    <dgm:cxn modelId="{9D812920-1663-4E15-8558-CFF5189E00F5}" type="presParOf" srcId="{EDDDC1AD-D3B1-40A0-955A-1C3A9087A5F6}" destId="{1CA44F68-6216-4C1B-A68D-5F769933FFCE}" srcOrd="1" destOrd="0" presId="urn:microsoft.com/office/officeart/2018/2/layout/IconVerticalSolidList"/>
    <dgm:cxn modelId="{AB2D35A9-D899-4706-B6BE-237594A7AC59}" type="presParOf" srcId="{EDDDC1AD-D3B1-40A0-955A-1C3A9087A5F6}" destId="{47FEB831-DE02-4EE7-9D04-973161A32805}" srcOrd="2" destOrd="0" presId="urn:microsoft.com/office/officeart/2018/2/layout/IconVerticalSolidList"/>
    <dgm:cxn modelId="{37C95035-4057-452F-BCEA-1830A0F085FF}" type="presParOf" srcId="{EDDDC1AD-D3B1-40A0-955A-1C3A9087A5F6}" destId="{201975B2-A517-4F7F-98D5-D299D70A874E}" srcOrd="3" destOrd="0" presId="urn:microsoft.com/office/officeart/2018/2/layout/IconVerticalSolidList"/>
    <dgm:cxn modelId="{F39368C4-7549-49EF-AB85-9C21E9E32D43}" type="presParOf" srcId="{649904BF-F045-4286-9DD9-B77106558995}" destId="{7BA986A9-FDED-4485-A55A-BFD0CEAB6082}" srcOrd="3" destOrd="0" presId="urn:microsoft.com/office/officeart/2018/2/layout/IconVerticalSolidList"/>
    <dgm:cxn modelId="{5B671914-052A-4C28-BC74-897FE8DD5D26}" type="presParOf" srcId="{649904BF-F045-4286-9DD9-B77106558995}" destId="{F488E567-3C71-4641-A527-32CC711B2679}" srcOrd="4" destOrd="0" presId="urn:microsoft.com/office/officeart/2018/2/layout/IconVerticalSolidList"/>
    <dgm:cxn modelId="{FA8D0249-90BF-4265-9257-CEDF28E44016}" type="presParOf" srcId="{F488E567-3C71-4641-A527-32CC711B2679}" destId="{A945E340-27E0-48CD-9138-12940EBBDED5}" srcOrd="0" destOrd="0" presId="urn:microsoft.com/office/officeart/2018/2/layout/IconVerticalSolidList"/>
    <dgm:cxn modelId="{EECEDC84-C168-437A-BD05-1C3825503B78}" type="presParOf" srcId="{F488E567-3C71-4641-A527-32CC711B2679}" destId="{32CD7D83-0B11-436D-93D7-6B560AD54C79}" srcOrd="1" destOrd="0" presId="urn:microsoft.com/office/officeart/2018/2/layout/IconVerticalSolidList"/>
    <dgm:cxn modelId="{1B73760A-A6F0-483A-890B-8DB988E8A76B}" type="presParOf" srcId="{F488E567-3C71-4641-A527-32CC711B2679}" destId="{505823FF-3E73-4506-98C4-5A82F41F60A7}" srcOrd="2" destOrd="0" presId="urn:microsoft.com/office/officeart/2018/2/layout/IconVerticalSolidList"/>
    <dgm:cxn modelId="{9E718F2B-459A-40F0-A068-A13A4C2AF8B0}" type="presParOf" srcId="{F488E567-3C71-4641-A527-32CC711B2679}" destId="{16DDC4C1-0DAA-453C-8CD4-F8FAADC68A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947470-ACD3-479E-8542-1E09AE132CF6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76D045E-E8BC-49E7-8C4E-CB16BA7356F6}">
      <dgm:prSet custT="1"/>
      <dgm:spPr/>
      <dgm:t>
        <a:bodyPr/>
        <a:lstStyle/>
        <a:p>
          <a:pPr>
            <a:defRPr cap="all"/>
          </a:pPr>
          <a:r>
            <a:rPr lang="en-GB" sz="1600" dirty="0"/>
            <a:t>The only thing They have less than money is time</a:t>
          </a:r>
          <a:endParaRPr lang="en-US" sz="1600" dirty="0"/>
        </a:p>
      </dgm:t>
    </dgm:pt>
    <dgm:pt modelId="{7901887D-A9C4-4E21-9199-BDBA9D5A5E23}" type="parTrans" cxnId="{09845D22-FE47-486A-BEB5-4A9026A7647D}">
      <dgm:prSet/>
      <dgm:spPr/>
      <dgm:t>
        <a:bodyPr/>
        <a:lstStyle/>
        <a:p>
          <a:endParaRPr lang="en-US"/>
        </a:p>
      </dgm:t>
    </dgm:pt>
    <dgm:pt modelId="{4A2B2DC3-EFB5-4387-8314-1217FAE41583}" type="sibTrans" cxnId="{09845D22-FE47-486A-BEB5-4A9026A7647D}">
      <dgm:prSet/>
      <dgm:spPr/>
      <dgm:t>
        <a:bodyPr/>
        <a:lstStyle/>
        <a:p>
          <a:endParaRPr lang="en-US"/>
        </a:p>
      </dgm:t>
    </dgm:pt>
    <dgm:pt modelId="{AB10CDDF-BB6E-4941-816A-07EBF8430A41}">
      <dgm:prSet custT="1"/>
      <dgm:spPr/>
      <dgm:t>
        <a:bodyPr/>
        <a:lstStyle/>
        <a:p>
          <a:pPr>
            <a:defRPr cap="all"/>
          </a:pPr>
          <a:r>
            <a:rPr lang="en-GB" sz="1600" dirty="0"/>
            <a:t>Often they have to lead         </a:t>
          </a:r>
          <a:r>
            <a:rPr lang="en-GB" sz="1600" b="1" dirty="0"/>
            <a:t>and </a:t>
          </a:r>
          <a:r>
            <a:rPr lang="en-GB" sz="1600" dirty="0"/>
            <a:t>manage         </a:t>
          </a:r>
          <a:r>
            <a:rPr lang="en-GB" sz="1600" b="1" dirty="0"/>
            <a:t>and </a:t>
          </a:r>
          <a:r>
            <a:rPr lang="en-GB" sz="1600" dirty="0"/>
            <a:t>do</a:t>
          </a:r>
          <a:endParaRPr lang="en-US" sz="1600" dirty="0"/>
        </a:p>
      </dgm:t>
    </dgm:pt>
    <dgm:pt modelId="{C2F4A1A9-D6F3-4AED-BB75-09CA4163E9CF}" type="parTrans" cxnId="{E15E9FDB-E635-4BDB-8C7D-2FD251920DA0}">
      <dgm:prSet/>
      <dgm:spPr/>
      <dgm:t>
        <a:bodyPr/>
        <a:lstStyle/>
        <a:p>
          <a:endParaRPr lang="en-US"/>
        </a:p>
      </dgm:t>
    </dgm:pt>
    <dgm:pt modelId="{49796E06-04EF-4139-AB55-C190F07B640C}" type="sibTrans" cxnId="{E15E9FDB-E635-4BDB-8C7D-2FD251920DA0}">
      <dgm:prSet/>
      <dgm:spPr/>
      <dgm:t>
        <a:bodyPr/>
        <a:lstStyle/>
        <a:p>
          <a:endParaRPr lang="en-US"/>
        </a:p>
      </dgm:t>
    </dgm:pt>
    <dgm:pt modelId="{AD685565-3EB0-4165-A4C1-60DB5B9DF8AA}">
      <dgm:prSet custT="1"/>
      <dgm:spPr/>
      <dgm:t>
        <a:bodyPr/>
        <a:lstStyle/>
        <a:p>
          <a:pPr>
            <a:defRPr cap="all"/>
          </a:pPr>
          <a:r>
            <a:rPr lang="en-GB" sz="1600" dirty="0"/>
            <a:t>the cost of mistakes  is people not profits</a:t>
          </a:r>
          <a:endParaRPr lang="en-US" sz="1600" dirty="0"/>
        </a:p>
      </dgm:t>
    </dgm:pt>
    <dgm:pt modelId="{9B81924D-0E09-4AEB-B9E2-BB5AB0EA5F17}" type="parTrans" cxnId="{E048B99E-238D-41DD-8F30-574B3D67953F}">
      <dgm:prSet/>
      <dgm:spPr/>
      <dgm:t>
        <a:bodyPr/>
        <a:lstStyle/>
        <a:p>
          <a:endParaRPr lang="en-US"/>
        </a:p>
      </dgm:t>
    </dgm:pt>
    <dgm:pt modelId="{EB8490A0-8DEC-40A0-9588-426033003001}" type="sibTrans" cxnId="{E048B99E-238D-41DD-8F30-574B3D67953F}">
      <dgm:prSet/>
      <dgm:spPr/>
      <dgm:t>
        <a:bodyPr/>
        <a:lstStyle/>
        <a:p>
          <a:endParaRPr lang="en-US"/>
        </a:p>
      </dgm:t>
    </dgm:pt>
    <dgm:pt modelId="{F5E7AAC8-D30C-43AB-AFA2-6A0BD75D40AD}">
      <dgm:prSet custT="1"/>
      <dgm:spPr/>
      <dgm:t>
        <a:bodyPr/>
        <a:lstStyle/>
        <a:p>
          <a:pPr>
            <a:defRPr cap="all"/>
          </a:pPr>
          <a:r>
            <a:rPr lang="en-GB" sz="1600" dirty="0"/>
            <a:t>It’s rarely why they got into this in the first place!</a:t>
          </a:r>
          <a:endParaRPr lang="en-US" sz="1600" dirty="0"/>
        </a:p>
      </dgm:t>
    </dgm:pt>
    <dgm:pt modelId="{72440233-68B6-4976-97A5-AC7BE0C3019D}" type="parTrans" cxnId="{C8F63F36-C0A7-4BB2-A7DB-4D546CE57E1A}">
      <dgm:prSet/>
      <dgm:spPr/>
      <dgm:t>
        <a:bodyPr/>
        <a:lstStyle/>
        <a:p>
          <a:endParaRPr lang="en-US"/>
        </a:p>
      </dgm:t>
    </dgm:pt>
    <dgm:pt modelId="{A840B1C5-4440-4BA0-A7C2-3726A93ACF4D}" type="sibTrans" cxnId="{C8F63F36-C0A7-4BB2-A7DB-4D546CE57E1A}">
      <dgm:prSet/>
      <dgm:spPr/>
      <dgm:t>
        <a:bodyPr/>
        <a:lstStyle/>
        <a:p>
          <a:endParaRPr lang="en-US"/>
        </a:p>
      </dgm:t>
    </dgm:pt>
    <dgm:pt modelId="{F6942AFB-F7AF-4E32-933C-79469D0337C5}" type="pres">
      <dgm:prSet presAssocID="{ED947470-ACD3-479E-8542-1E09AE132CF6}" presName="root" presStyleCnt="0">
        <dgm:presLayoutVars>
          <dgm:dir/>
          <dgm:resizeHandles val="exact"/>
        </dgm:presLayoutVars>
      </dgm:prSet>
      <dgm:spPr/>
    </dgm:pt>
    <dgm:pt modelId="{E0E2C25D-5972-4419-810B-41BC7A6BA33C}" type="pres">
      <dgm:prSet presAssocID="{376D045E-E8BC-49E7-8C4E-CB16BA7356F6}" presName="compNode" presStyleCnt="0"/>
      <dgm:spPr/>
    </dgm:pt>
    <dgm:pt modelId="{3367221A-C0FD-404B-B942-9A6A002ADB8F}" type="pres">
      <dgm:prSet presAssocID="{376D045E-E8BC-49E7-8C4E-CB16BA7356F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03CE6EB-E87B-45B8-8246-E42EDFCD9F5E}" type="pres">
      <dgm:prSet presAssocID="{376D045E-E8BC-49E7-8C4E-CB16BA7356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08ABF3C-49D0-4604-892A-93C0BFAD9FB2}" type="pres">
      <dgm:prSet presAssocID="{376D045E-E8BC-49E7-8C4E-CB16BA7356F6}" presName="spaceRect" presStyleCnt="0"/>
      <dgm:spPr/>
    </dgm:pt>
    <dgm:pt modelId="{FC10FD26-CBF1-4149-BCA6-562BD71F12D2}" type="pres">
      <dgm:prSet presAssocID="{376D045E-E8BC-49E7-8C4E-CB16BA7356F6}" presName="textRect" presStyleLbl="revTx" presStyleIdx="0" presStyleCnt="4" custLinFactNeighborX="-142" custLinFactNeighborY="12681">
        <dgm:presLayoutVars>
          <dgm:chMax val="1"/>
          <dgm:chPref val="1"/>
        </dgm:presLayoutVars>
      </dgm:prSet>
      <dgm:spPr/>
    </dgm:pt>
    <dgm:pt modelId="{F856D45D-9D96-41C8-99F9-F72F4D667715}" type="pres">
      <dgm:prSet presAssocID="{4A2B2DC3-EFB5-4387-8314-1217FAE41583}" presName="sibTrans" presStyleCnt="0"/>
      <dgm:spPr/>
    </dgm:pt>
    <dgm:pt modelId="{071F3613-63B7-4F4D-B51F-CC934048A715}" type="pres">
      <dgm:prSet presAssocID="{AB10CDDF-BB6E-4941-816A-07EBF8430A41}" presName="compNode" presStyleCnt="0"/>
      <dgm:spPr/>
    </dgm:pt>
    <dgm:pt modelId="{6909AF94-BE2E-481B-87FB-532DB01C52A9}" type="pres">
      <dgm:prSet presAssocID="{AB10CDDF-BB6E-4941-816A-07EBF8430A4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A3FE968-39DB-4200-8E4B-A225EC51CD81}" type="pres">
      <dgm:prSet presAssocID="{AB10CDDF-BB6E-4941-816A-07EBF8430A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C46B05-E570-4E5D-A315-7A7B89A85D0C}" type="pres">
      <dgm:prSet presAssocID="{AB10CDDF-BB6E-4941-816A-07EBF8430A41}" presName="spaceRect" presStyleCnt="0"/>
      <dgm:spPr/>
    </dgm:pt>
    <dgm:pt modelId="{610BDF1D-430D-4590-98D4-DCD17E89A3C0}" type="pres">
      <dgm:prSet presAssocID="{AB10CDDF-BB6E-4941-816A-07EBF8430A41}" presName="textRect" presStyleLbl="revTx" presStyleIdx="1" presStyleCnt="4" custScaleY="89266">
        <dgm:presLayoutVars>
          <dgm:chMax val="1"/>
          <dgm:chPref val="1"/>
        </dgm:presLayoutVars>
      </dgm:prSet>
      <dgm:spPr/>
    </dgm:pt>
    <dgm:pt modelId="{21F947DE-8665-48F8-BECF-77F3C3323AA8}" type="pres">
      <dgm:prSet presAssocID="{49796E06-04EF-4139-AB55-C190F07B640C}" presName="sibTrans" presStyleCnt="0"/>
      <dgm:spPr/>
    </dgm:pt>
    <dgm:pt modelId="{278BFF39-AE55-452F-94B3-11F2408FF8EA}" type="pres">
      <dgm:prSet presAssocID="{AD685565-3EB0-4165-A4C1-60DB5B9DF8AA}" presName="compNode" presStyleCnt="0"/>
      <dgm:spPr/>
    </dgm:pt>
    <dgm:pt modelId="{C955081F-B7FD-4821-8356-D5910B5DBF0A}" type="pres">
      <dgm:prSet presAssocID="{AD685565-3EB0-4165-A4C1-60DB5B9DF8A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D642A01-1E6A-4DA5-9D43-C88CC6E8C8A1}" type="pres">
      <dgm:prSet presAssocID="{AD685565-3EB0-4165-A4C1-60DB5B9DF8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853095D-A6FD-468F-A6F8-C6A1B7D62399}" type="pres">
      <dgm:prSet presAssocID="{AD685565-3EB0-4165-A4C1-60DB5B9DF8AA}" presName="spaceRect" presStyleCnt="0"/>
      <dgm:spPr/>
    </dgm:pt>
    <dgm:pt modelId="{1C4E915F-5330-4307-AB5B-5F2E7D2C3EED}" type="pres">
      <dgm:prSet presAssocID="{AD685565-3EB0-4165-A4C1-60DB5B9DF8AA}" presName="textRect" presStyleLbl="revTx" presStyleIdx="2" presStyleCnt="4" custLinFactNeighborY="15894">
        <dgm:presLayoutVars>
          <dgm:chMax val="1"/>
          <dgm:chPref val="1"/>
        </dgm:presLayoutVars>
      </dgm:prSet>
      <dgm:spPr/>
    </dgm:pt>
    <dgm:pt modelId="{3DE7A736-3EC1-49F6-9B21-F608515BDB49}" type="pres">
      <dgm:prSet presAssocID="{EB8490A0-8DEC-40A0-9588-426033003001}" presName="sibTrans" presStyleCnt="0"/>
      <dgm:spPr/>
    </dgm:pt>
    <dgm:pt modelId="{21F8D800-9BA4-4779-92EE-6AB40A05812E}" type="pres">
      <dgm:prSet presAssocID="{F5E7AAC8-D30C-43AB-AFA2-6A0BD75D40AD}" presName="compNode" presStyleCnt="0"/>
      <dgm:spPr/>
    </dgm:pt>
    <dgm:pt modelId="{A5435EA1-159C-4FDD-8067-6D5F51FCD4A7}" type="pres">
      <dgm:prSet presAssocID="{F5E7AAC8-D30C-43AB-AFA2-6A0BD75D40A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B974BA-EE39-4F52-9A49-F2DCA9002443}" type="pres">
      <dgm:prSet presAssocID="{F5E7AAC8-D30C-43AB-AFA2-6A0BD75D40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C37A06AE-07BC-4B45-8D20-A19DCF0F9802}" type="pres">
      <dgm:prSet presAssocID="{F5E7AAC8-D30C-43AB-AFA2-6A0BD75D40AD}" presName="spaceRect" presStyleCnt="0"/>
      <dgm:spPr/>
    </dgm:pt>
    <dgm:pt modelId="{FE405C61-5869-4A32-823D-F253EF10630E}" type="pres">
      <dgm:prSet presAssocID="{F5E7AAC8-D30C-43AB-AFA2-6A0BD75D40AD}" presName="textRect" presStyleLbl="revTx" presStyleIdx="3" presStyleCnt="4" custLinFactNeighborX="106" custLinFactNeighborY="19073">
        <dgm:presLayoutVars>
          <dgm:chMax val="1"/>
          <dgm:chPref val="1"/>
        </dgm:presLayoutVars>
      </dgm:prSet>
      <dgm:spPr/>
    </dgm:pt>
  </dgm:ptLst>
  <dgm:cxnLst>
    <dgm:cxn modelId="{27ADFA09-551D-454E-9A00-89C1C5263880}" type="presOf" srcId="{AB10CDDF-BB6E-4941-816A-07EBF8430A41}" destId="{610BDF1D-430D-4590-98D4-DCD17E89A3C0}" srcOrd="0" destOrd="0" presId="urn:microsoft.com/office/officeart/2018/5/layout/IconLeafLabelList"/>
    <dgm:cxn modelId="{09845D22-FE47-486A-BEB5-4A9026A7647D}" srcId="{ED947470-ACD3-479E-8542-1E09AE132CF6}" destId="{376D045E-E8BC-49E7-8C4E-CB16BA7356F6}" srcOrd="0" destOrd="0" parTransId="{7901887D-A9C4-4E21-9199-BDBA9D5A5E23}" sibTransId="{4A2B2DC3-EFB5-4387-8314-1217FAE41583}"/>
    <dgm:cxn modelId="{C8F63F36-C0A7-4BB2-A7DB-4D546CE57E1A}" srcId="{ED947470-ACD3-479E-8542-1E09AE132CF6}" destId="{F5E7AAC8-D30C-43AB-AFA2-6A0BD75D40AD}" srcOrd="3" destOrd="0" parTransId="{72440233-68B6-4976-97A5-AC7BE0C3019D}" sibTransId="{A840B1C5-4440-4BA0-A7C2-3726A93ACF4D}"/>
    <dgm:cxn modelId="{59301268-3DC0-4E2A-9BC9-B0FB251B5DAF}" type="presOf" srcId="{376D045E-E8BC-49E7-8C4E-CB16BA7356F6}" destId="{FC10FD26-CBF1-4149-BCA6-562BD71F12D2}" srcOrd="0" destOrd="0" presId="urn:microsoft.com/office/officeart/2018/5/layout/IconLeafLabelList"/>
    <dgm:cxn modelId="{2D71AD91-FD39-4127-AC26-712A04D1670C}" type="presOf" srcId="{ED947470-ACD3-479E-8542-1E09AE132CF6}" destId="{F6942AFB-F7AF-4E32-933C-79469D0337C5}" srcOrd="0" destOrd="0" presId="urn:microsoft.com/office/officeart/2018/5/layout/IconLeafLabelList"/>
    <dgm:cxn modelId="{77B42098-73FE-402A-B032-5388318D01C7}" type="presOf" srcId="{AD685565-3EB0-4165-A4C1-60DB5B9DF8AA}" destId="{1C4E915F-5330-4307-AB5B-5F2E7D2C3EED}" srcOrd="0" destOrd="0" presId="urn:microsoft.com/office/officeart/2018/5/layout/IconLeafLabelList"/>
    <dgm:cxn modelId="{E048B99E-238D-41DD-8F30-574B3D67953F}" srcId="{ED947470-ACD3-479E-8542-1E09AE132CF6}" destId="{AD685565-3EB0-4165-A4C1-60DB5B9DF8AA}" srcOrd="2" destOrd="0" parTransId="{9B81924D-0E09-4AEB-B9E2-BB5AB0EA5F17}" sibTransId="{EB8490A0-8DEC-40A0-9588-426033003001}"/>
    <dgm:cxn modelId="{3F06C3B9-20FC-4DFB-97D6-E734D6AAEE4C}" type="presOf" srcId="{F5E7AAC8-D30C-43AB-AFA2-6A0BD75D40AD}" destId="{FE405C61-5869-4A32-823D-F253EF10630E}" srcOrd="0" destOrd="0" presId="urn:microsoft.com/office/officeart/2018/5/layout/IconLeafLabelList"/>
    <dgm:cxn modelId="{E15E9FDB-E635-4BDB-8C7D-2FD251920DA0}" srcId="{ED947470-ACD3-479E-8542-1E09AE132CF6}" destId="{AB10CDDF-BB6E-4941-816A-07EBF8430A41}" srcOrd="1" destOrd="0" parTransId="{C2F4A1A9-D6F3-4AED-BB75-09CA4163E9CF}" sibTransId="{49796E06-04EF-4139-AB55-C190F07B640C}"/>
    <dgm:cxn modelId="{B394D833-DB50-44FD-A37A-3FF031A5FE38}" type="presParOf" srcId="{F6942AFB-F7AF-4E32-933C-79469D0337C5}" destId="{E0E2C25D-5972-4419-810B-41BC7A6BA33C}" srcOrd="0" destOrd="0" presId="urn:microsoft.com/office/officeart/2018/5/layout/IconLeafLabelList"/>
    <dgm:cxn modelId="{DEF5C578-ECB1-4F81-92DB-CD1CA2C1FFF2}" type="presParOf" srcId="{E0E2C25D-5972-4419-810B-41BC7A6BA33C}" destId="{3367221A-C0FD-404B-B942-9A6A002ADB8F}" srcOrd="0" destOrd="0" presId="urn:microsoft.com/office/officeart/2018/5/layout/IconLeafLabelList"/>
    <dgm:cxn modelId="{A5F67F1E-B5D3-4CCD-A41F-DB4CD608AC2A}" type="presParOf" srcId="{E0E2C25D-5972-4419-810B-41BC7A6BA33C}" destId="{703CE6EB-E87B-45B8-8246-E42EDFCD9F5E}" srcOrd="1" destOrd="0" presId="urn:microsoft.com/office/officeart/2018/5/layout/IconLeafLabelList"/>
    <dgm:cxn modelId="{C5BB208D-24E5-4322-854C-FB0910583750}" type="presParOf" srcId="{E0E2C25D-5972-4419-810B-41BC7A6BA33C}" destId="{408ABF3C-49D0-4604-892A-93C0BFAD9FB2}" srcOrd="2" destOrd="0" presId="urn:microsoft.com/office/officeart/2018/5/layout/IconLeafLabelList"/>
    <dgm:cxn modelId="{4DA983A7-202F-4674-B83F-D3175C516EC1}" type="presParOf" srcId="{E0E2C25D-5972-4419-810B-41BC7A6BA33C}" destId="{FC10FD26-CBF1-4149-BCA6-562BD71F12D2}" srcOrd="3" destOrd="0" presId="urn:microsoft.com/office/officeart/2018/5/layout/IconLeafLabelList"/>
    <dgm:cxn modelId="{79DE8469-5CD0-480E-B185-ECA1F2C51474}" type="presParOf" srcId="{F6942AFB-F7AF-4E32-933C-79469D0337C5}" destId="{F856D45D-9D96-41C8-99F9-F72F4D667715}" srcOrd="1" destOrd="0" presId="urn:microsoft.com/office/officeart/2018/5/layout/IconLeafLabelList"/>
    <dgm:cxn modelId="{2A660039-4020-4816-84D1-6828EF012BBD}" type="presParOf" srcId="{F6942AFB-F7AF-4E32-933C-79469D0337C5}" destId="{071F3613-63B7-4F4D-B51F-CC934048A715}" srcOrd="2" destOrd="0" presId="urn:microsoft.com/office/officeart/2018/5/layout/IconLeafLabelList"/>
    <dgm:cxn modelId="{E0D59148-A847-47F3-BE17-5D0186301480}" type="presParOf" srcId="{071F3613-63B7-4F4D-B51F-CC934048A715}" destId="{6909AF94-BE2E-481B-87FB-532DB01C52A9}" srcOrd="0" destOrd="0" presId="urn:microsoft.com/office/officeart/2018/5/layout/IconLeafLabelList"/>
    <dgm:cxn modelId="{EE6C4473-B6DF-45F3-95D4-6C7FE510F8FF}" type="presParOf" srcId="{071F3613-63B7-4F4D-B51F-CC934048A715}" destId="{2A3FE968-39DB-4200-8E4B-A225EC51CD81}" srcOrd="1" destOrd="0" presId="urn:microsoft.com/office/officeart/2018/5/layout/IconLeafLabelList"/>
    <dgm:cxn modelId="{8FFEAF9B-0CD9-4BA9-9F7E-790CD1365358}" type="presParOf" srcId="{071F3613-63B7-4F4D-B51F-CC934048A715}" destId="{51C46B05-E570-4E5D-A315-7A7B89A85D0C}" srcOrd="2" destOrd="0" presId="urn:microsoft.com/office/officeart/2018/5/layout/IconLeafLabelList"/>
    <dgm:cxn modelId="{091AF97D-74AD-4D52-9D15-333B9D49A9F9}" type="presParOf" srcId="{071F3613-63B7-4F4D-B51F-CC934048A715}" destId="{610BDF1D-430D-4590-98D4-DCD17E89A3C0}" srcOrd="3" destOrd="0" presId="urn:microsoft.com/office/officeart/2018/5/layout/IconLeafLabelList"/>
    <dgm:cxn modelId="{DDD8255C-A0F1-4158-89AB-80F2C4B19CAC}" type="presParOf" srcId="{F6942AFB-F7AF-4E32-933C-79469D0337C5}" destId="{21F947DE-8665-48F8-BECF-77F3C3323AA8}" srcOrd="3" destOrd="0" presId="urn:microsoft.com/office/officeart/2018/5/layout/IconLeafLabelList"/>
    <dgm:cxn modelId="{497073C2-5E68-4E65-A1E4-10D75D197B58}" type="presParOf" srcId="{F6942AFB-F7AF-4E32-933C-79469D0337C5}" destId="{278BFF39-AE55-452F-94B3-11F2408FF8EA}" srcOrd="4" destOrd="0" presId="urn:microsoft.com/office/officeart/2018/5/layout/IconLeafLabelList"/>
    <dgm:cxn modelId="{C857DD53-51AF-43B6-B897-480FB8E65ECA}" type="presParOf" srcId="{278BFF39-AE55-452F-94B3-11F2408FF8EA}" destId="{C955081F-B7FD-4821-8356-D5910B5DBF0A}" srcOrd="0" destOrd="0" presId="urn:microsoft.com/office/officeart/2018/5/layout/IconLeafLabelList"/>
    <dgm:cxn modelId="{3934B874-C97F-4789-87B4-6E23591CD17F}" type="presParOf" srcId="{278BFF39-AE55-452F-94B3-11F2408FF8EA}" destId="{8D642A01-1E6A-4DA5-9D43-C88CC6E8C8A1}" srcOrd="1" destOrd="0" presId="urn:microsoft.com/office/officeart/2018/5/layout/IconLeafLabelList"/>
    <dgm:cxn modelId="{E12FC395-0854-4E64-9C6C-98C17CF8FEFE}" type="presParOf" srcId="{278BFF39-AE55-452F-94B3-11F2408FF8EA}" destId="{B853095D-A6FD-468F-A6F8-C6A1B7D62399}" srcOrd="2" destOrd="0" presId="urn:microsoft.com/office/officeart/2018/5/layout/IconLeafLabelList"/>
    <dgm:cxn modelId="{31E92977-7333-4F1B-9250-D12D26BD4C26}" type="presParOf" srcId="{278BFF39-AE55-452F-94B3-11F2408FF8EA}" destId="{1C4E915F-5330-4307-AB5B-5F2E7D2C3EED}" srcOrd="3" destOrd="0" presId="urn:microsoft.com/office/officeart/2018/5/layout/IconLeafLabelList"/>
    <dgm:cxn modelId="{895610EB-52BA-4CDA-85ED-5CCF0F8193E7}" type="presParOf" srcId="{F6942AFB-F7AF-4E32-933C-79469D0337C5}" destId="{3DE7A736-3EC1-49F6-9B21-F608515BDB49}" srcOrd="5" destOrd="0" presId="urn:microsoft.com/office/officeart/2018/5/layout/IconLeafLabelList"/>
    <dgm:cxn modelId="{EB238425-3A58-473E-8F61-E243744D228D}" type="presParOf" srcId="{F6942AFB-F7AF-4E32-933C-79469D0337C5}" destId="{21F8D800-9BA4-4779-92EE-6AB40A05812E}" srcOrd="6" destOrd="0" presId="urn:microsoft.com/office/officeart/2018/5/layout/IconLeafLabelList"/>
    <dgm:cxn modelId="{8AF7F289-F032-40F4-A420-7C62AEC0A871}" type="presParOf" srcId="{21F8D800-9BA4-4779-92EE-6AB40A05812E}" destId="{A5435EA1-159C-4FDD-8067-6D5F51FCD4A7}" srcOrd="0" destOrd="0" presId="urn:microsoft.com/office/officeart/2018/5/layout/IconLeafLabelList"/>
    <dgm:cxn modelId="{9609D996-312B-44C2-A830-1BD9400FC489}" type="presParOf" srcId="{21F8D800-9BA4-4779-92EE-6AB40A05812E}" destId="{45B974BA-EE39-4F52-9A49-F2DCA9002443}" srcOrd="1" destOrd="0" presId="urn:microsoft.com/office/officeart/2018/5/layout/IconLeafLabelList"/>
    <dgm:cxn modelId="{033BEBEF-BF11-469F-9014-68BB1E17426A}" type="presParOf" srcId="{21F8D800-9BA4-4779-92EE-6AB40A05812E}" destId="{C37A06AE-07BC-4B45-8D20-A19DCF0F9802}" srcOrd="2" destOrd="0" presId="urn:microsoft.com/office/officeart/2018/5/layout/IconLeafLabelList"/>
    <dgm:cxn modelId="{6AAA8440-6FDF-4E24-A49B-EE237F0ADAA4}" type="presParOf" srcId="{21F8D800-9BA4-4779-92EE-6AB40A05812E}" destId="{FE405C61-5869-4A32-823D-F253EF1063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2C8F5E-DDA5-4FEC-93A2-2C5E86E922F0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FF03EEC-2954-44A2-9545-904F48D9AE46}">
      <dgm:prSet phldrT="[Text]" custT="1"/>
      <dgm:spPr/>
      <dgm:t>
        <a:bodyPr/>
        <a:lstStyle/>
        <a:p>
          <a:r>
            <a:rPr lang="en-GB" sz="2400" dirty="0"/>
            <a:t>Strategy</a:t>
          </a:r>
        </a:p>
      </dgm:t>
    </dgm:pt>
    <dgm:pt modelId="{EA692363-2AF4-43B2-A78A-2E1AC082F94D}" type="parTrans" cxnId="{D34D19DA-5007-43AA-9F2F-955CABE42047}">
      <dgm:prSet/>
      <dgm:spPr/>
      <dgm:t>
        <a:bodyPr/>
        <a:lstStyle/>
        <a:p>
          <a:endParaRPr lang="en-GB"/>
        </a:p>
      </dgm:t>
    </dgm:pt>
    <dgm:pt modelId="{80372190-A213-4834-AA1D-9231AF1A1CFA}" type="sibTrans" cxnId="{D34D19DA-5007-43AA-9F2F-955CABE42047}">
      <dgm:prSet/>
      <dgm:spPr/>
      <dgm:t>
        <a:bodyPr/>
        <a:lstStyle/>
        <a:p>
          <a:endParaRPr lang="en-GB"/>
        </a:p>
      </dgm:t>
    </dgm:pt>
    <dgm:pt modelId="{D33EBCDE-D793-469F-8D92-B6BD401FBA56}">
      <dgm:prSet phldrT="[Text]" custT="1"/>
      <dgm:spPr/>
      <dgm:t>
        <a:bodyPr/>
        <a:lstStyle/>
        <a:p>
          <a:r>
            <a:rPr lang="en-GB" sz="2400" dirty="0"/>
            <a:t>People</a:t>
          </a:r>
        </a:p>
      </dgm:t>
    </dgm:pt>
    <dgm:pt modelId="{56617E09-1384-42C6-A784-08241E9FC520}" type="parTrans" cxnId="{FEAA931C-14FE-4C21-8876-9B330C52A263}">
      <dgm:prSet/>
      <dgm:spPr/>
      <dgm:t>
        <a:bodyPr/>
        <a:lstStyle/>
        <a:p>
          <a:endParaRPr lang="en-GB"/>
        </a:p>
      </dgm:t>
    </dgm:pt>
    <dgm:pt modelId="{60F003AC-1F75-430C-AA94-FB9EE721CB70}" type="sibTrans" cxnId="{FEAA931C-14FE-4C21-8876-9B330C52A263}">
      <dgm:prSet/>
      <dgm:spPr/>
      <dgm:t>
        <a:bodyPr/>
        <a:lstStyle/>
        <a:p>
          <a:endParaRPr lang="en-GB"/>
        </a:p>
      </dgm:t>
    </dgm:pt>
    <dgm:pt modelId="{08559CE8-C832-40DD-9F70-CBC2EC6A4BFC}">
      <dgm:prSet phldrT="[Text]" custT="1"/>
      <dgm:spPr/>
      <dgm:t>
        <a:bodyPr/>
        <a:lstStyle/>
        <a:p>
          <a:r>
            <a:rPr lang="en-GB" sz="2300" dirty="0"/>
            <a:t>Story</a:t>
          </a:r>
        </a:p>
      </dgm:t>
    </dgm:pt>
    <dgm:pt modelId="{ED72ADF3-E3E7-4F28-AA46-6F6CBBE3B720}" type="parTrans" cxnId="{FDC0BF46-E513-482A-90B9-78119842B682}">
      <dgm:prSet/>
      <dgm:spPr/>
      <dgm:t>
        <a:bodyPr/>
        <a:lstStyle/>
        <a:p>
          <a:endParaRPr lang="en-GB"/>
        </a:p>
      </dgm:t>
    </dgm:pt>
    <dgm:pt modelId="{960EDF90-D44C-4179-BD27-C183FC47ED58}" type="sibTrans" cxnId="{FDC0BF46-E513-482A-90B9-78119842B682}">
      <dgm:prSet/>
      <dgm:spPr/>
      <dgm:t>
        <a:bodyPr/>
        <a:lstStyle/>
        <a:p>
          <a:endParaRPr lang="en-GB"/>
        </a:p>
      </dgm:t>
    </dgm:pt>
    <dgm:pt modelId="{C72AAB18-7A36-487B-AE77-D10964CBBE60}">
      <dgm:prSet phldrT="[Text]" custT="1"/>
      <dgm:spPr/>
      <dgm:t>
        <a:bodyPr/>
        <a:lstStyle/>
        <a:p>
          <a:r>
            <a:rPr lang="en-GB" sz="2300" dirty="0"/>
            <a:t>Structure</a:t>
          </a:r>
        </a:p>
      </dgm:t>
    </dgm:pt>
    <dgm:pt modelId="{1B1D4814-A728-4EA8-9969-5032C6760259}" type="parTrans" cxnId="{68728760-9F19-4113-B36A-7AF62E85818F}">
      <dgm:prSet/>
      <dgm:spPr/>
      <dgm:t>
        <a:bodyPr/>
        <a:lstStyle/>
        <a:p>
          <a:endParaRPr lang="en-GB"/>
        </a:p>
      </dgm:t>
    </dgm:pt>
    <dgm:pt modelId="{96E099D0-F134-4F7A-8AD3-1FE89380C277}" type="sibTrans" cxnId="{68728760-9F19-4113-B36A-7AF62E85818F}">
      <dgm:prSet/>
      <dgm:spPr/>
      <dgm:t>
        <a:bodyPr/>
        <a:lstStyle/>
        <a:p>
          <a:endParaRPr lang="en-GB"/>
        </a:p>
      </dgm:t>
    </dgm:pt>
    <dgm:pt modelId="{0E65739C-0B2F-4D22-8CDE-9AA6F3815CA1}" type="pres">
      <dgm:prSet presAssocID="{1C2C8F5E-DDA5-4FEC-93A2-2C5E86E922F0}" presName="compositeShape" presStyleCnt="0">
        <dgm:presLayoutVars>
          <dgm:chMax val="7"/>
          <dgm:dir/>
          <dgm:resizeHandles val="exact"/>
        </dgm:presLayoutVars>
      </dgm:prSet>
      <dgm:spPr/>
    </dgm:pt>
    <dgm:pt modelId="{EA76E0A0-13B7-45C8-AEEA-0C1124E8BB30}" type="pres">
      <dgm:prSet presAssocID="{6FF03EEC-2954-44A2-9545-904F48D9AE46}" presName="circ1" presStyleLbl="vennNode1" presStyleIdx="0" presStyleCnt="4"/>
      <dgm:spPr/>
    </dgm:pt>
    <dgm:pt modelId="{107D81C8-4FD8-4BD2-A4D3-ECEF670BE050}" type="pres">
      <dgm:prSet presAssocID="{6FF03EEC-2954-44A2-9545-904F48D9AE4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D819B5-CB1E-4EED-BD00-8FF86142E6E8}" type="pres">
      <dgm:prSet presAssocID="{08559CE8-C832-40DD-9F70-CBC2EC6A4BFC}" presName="circ2" presStyleLbl="vennNode1" presStyleIdx="1" presStyleCnt="4"/>
      <dgm:spPr/>
    </dgm:pt>
    <dgm:pt modelId="{2BA29E7F-2A57-446C-A66D-E5FBA2EE7783}" type="pres">
      <dgm:prSet presAssocID="{08559CE8-C832-40DD-9F70-CBC2EC6A4BF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E7243EA-E737-4905-92C7-3C5D0275C738}" type="pres">
      <dgm:prSet presAssocID="{C72AAB18-7A36-487B-AE77-D10964CBBE60}" presName="circ3" presStyleLbl="vennNode1" presStyleIdx="2" presStyleCnt="4"/>
      <dgm:spPr/>
    </dgm:pt>
    <dgm:pt modelId="{A3F60230-C53E-4A47-BCE8-5ED706AD535A}" type="pres">
      <dgm:prSet presAssocID="{C72AAB18-7A36-487B-AE77-D10964CBBE6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8E07817-9C46-4D1C-BB4B-C8093EC821CA}" type="pres">
      <dgm:prSet presAssocID="{D33EBCDE-D793-469F-8D92-B6BD401FBA56}" presName="circ4" presStyleLbl="vennNode1" presStyleIdx="3" presStyleCnt="4"/>
      <dgm:spPr/>
    </dgm:pt>
    <dgm:pt modelId="{1D5BA72C-057F-4202-B4FE-348D8AF94773}" type="pres">
      <dgm:prSet presAssocID="{D33EBCDE-D793-469F-8D92-B6BD401FBA5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66BB00B-B703-41B1-B017-985E1A48BF02}" type="presOf" srcId="{D33EBCDE-D793-469F-8D92-B6BD401FBA56}" destId="{1D5BA72C-057F-4202-B4FE-348D8AF94773}" srcOrd="1" destOrd="0" presId="urn:microsoft.com/office/officeart/2005/8/layout/venn1"/>
    <dgm:cxn modelId="{FEAA931C-14FE-4C21-8876-9B330C52A263}" srcId="{1C2C8F5E-DDA5-4FEC-93A2-2C5E86E922F0}" destId="{D33EBCDE-D793-469F-8D92-B6BD401FBA56}" srcOrd="3" destOrd="0" parTransId="{56617E09-1384-42C6-A784-08241E9FC520}" sibTransId="{60F003AC-1F75-430C-AA94-FB9EE721CB70}"/>
    <dgm:cxn modelId="{654B6427-8CA8-43F5-B33F-FE397521C41C}" type="presOf" srcId="{D33EBCDE-D793-469F-8D92-B6BD401FBA56}" destId="{08E07817-9C46-4D1C-BB4B-C8093EC821CA}" srcOrd="0" destOrd="0" presId="urn:microsoft.com/office/officeart/2005/8/layout/venn1"/>
    <dgm:cxn modelId="{68728760-9F19-4113-B36A-7AF62E85818F}" srcId="{1C2C8F5E-DDA5-4FEC-93A2-2C5E86E922F0}" destId="{C72AAB18-7A36-487B-AE77-D10964CBBE60}" srcOrd="2" destOrd="0" parTransId="{1B1D4814-A728-4EA8-9969-5032C6760259}" sibTransId="{96E099D0-F134-4F7A-8AD3-1FE89380C277}"/>
    <dgm:cxn modelId="{FDC0BF46-E513-482A-90B9-78119842B682}" srcId="{1C2C8F5E-DDA5-4FEC-93A2-2C5E86E922F0}" destId="{08559CE8-C832-40DD-9F70-CBC2EC6A4BFC}" srcOrd="1" destOrd="0" parTransId="{ED72ADF3-E3E7-4F28-AA46-6F6CBBE3B720}" sibTransId="{960EDF90-D44C-4179-BD27-C183FC47ED58}"/>
    <dgm:cxn modelId="{ADFAB776-FDC2-45CE-A4CF-ABF9288E0B63}" type="presOf" srcId="{6FF03EEC-2954-44A2-9545-904F48D9AE46}" destId="{EA76E0A0-13B7-45C8-AEEA-0C1124E8BB30}" srcOrd="0" destOrd="0" presId="urn:microsoft.com/office/officeart/2005/8/layout/venn1"/>
    <dgm:cxn modelId="{2C7FB280-4F3B-4926-9F15-90856316F72D}" type="presOf" srcId="{C72AAB18-7A36-487B-AE77-D10964CBBE60}" destId="{9E7243EA-E737-4905-92C7-3C5D0275C738}" srcOrd="0" destOrd="0" presId="urn:microsoft.com/office/officeart/2005/8/layout/venn1"/>
    <dgm:cxn modelId="{33B808AD-ACA9-461A-A0B4-AEFAE98F53EE}" type="presOf" srcId="{C72AAB18-7A36-487B-AE77-D10964CBBE60}" destId="{A3F60230-C53E-4A47-BCE8-5ED706AD535A}" srcOrd="1" destOrd="0" presId="urn:microsoft.com/office/officeart/2005/8/layout/venn1"/>
    <dgm:cxn modelId="{09F9BDCD-74CE-401C-932D-7E8595D78259}" type="presOf" srcId="{1C2C8F5E-DDA5-4FEC-93A2-2C5E86E922F0}" destId="{0E65739C-0B2F-4D22-8CDE-9AA6F3815CA1}" srcOrd="0" destOrd="0" presId="urn:microsoft.com/office/officeart/2005/8/layout/venn1"/>
    <dgm:cxn modelId="{D34D19DA-5007-43AA-9F2F-955CABE42047}" srcId="{1C2C8F5E-DDA5-4FEC-93A2-2C5E86E922F0}" destId="{6FF03EEC-2954-44A2-9545-904F48D9AE46}" srcOrd="0" destOrd="0" parTransId="{EA692363-2AF4-43B2-A78A-2E1AC082F94D}" sibTransId="{80372190-A213-4834-AA1D-9231AF1A1CFA}"/>
    <dgm:cxn modelId="{2DAF7DE9-6100-497F-8271-C3B1A846C505}" type="presOf" srcId="{6FF03EEC-2954-44A2-9545-904F48D9AE46}" destId="{107D81C8-4FD8-4BD2-A4D3-ECEF670BE050}" srcOrd="1" destOrd="0" presId="urn:microsoft.com/office/officeart/2005/8/layout/venn1"/>
    <dgm:cxn modelId="{8D36EFE9-6A33-4049-BB6C-C0DED348BA74}" type="presOf" srcId="{08559CE8-C832-40DD-9F70-CBC2EC6A4BFC}" destId="{2BA29E7F-2A57-446C-A66D-E5FBA2EE7783}" srcOrd="1" destOrd="0" presId="urn:microsoft.com/office/officeart/2005/8/layout/venn1"/>
    <dgm:cxn modelId="{BDB77DF7-FE1B-4B24-8B0F-B7AF8D59687A}" type="presOf" srcId="{08559CE8-C832-40DD-9F70-CBC2EC6A4BFC}" destId="{1ED819B5-CB1E-4EED-BD00-8FF86142E6E8}" srcOrd="0" destOrd="0" presId="urn:microsoft.com/office/officeart/2005/8/layout/venn1"/>
    <dgm:cxn modelId="{7DDF9BEB-0C0A-4A2E-9FDE-833E13CEB69E}" type="presParOf" srcId="{0E65739C-0B2F-4D22-8CDE-9AA6F3815CA1}" destId="{EA76E0A0-13B7-45C8-AEEA-0C1124E8BB30}" srcOrd="0" destOrd="0" presId="urn:microsoft.com/office/officeart/2005/8/layout/venn1"/>
    <dgm:cxn modelId="{4F5ED852-ECFA-4CA4-BE54-9CE56BEB8B75}" type="presParOf" srcId="{0E65739C-0B2F-4D22-8CDE-9AA6F3815CA1}" destId="{107D81C8-4FD8-4BD2-A4D3-ECEF670BE050}" srcOrd="1" destOrd="0" presId="urn:microsoft.com/office/officeart/2005/8/layout/venn1"/>
    <dgm:cxn modelId="{7A8AF7C2-9697-4323-A39F-54CDE9D1B0AE}" type="presParOf" srcId="{0E65739C-0B2F-4D22-8CDE-9AA6F3815CA1}" destId="{1ED819B5-CB1E-4EED-BD00-8FF86142E6E8}" srcOrd="2" destOrd="0" presId="urn:microsoft.com/office/officeart/2005/8/layout/venn1"/>
    <dgm:cxn modelId="{03F97F71-A21E-4DCA-A575-80947CCDD9AF}" type="presParOf" srcId="{0E65739C-0B2F-4D22-8CDE-9AA6F3815CA1}" destId="{2BA29E7F-2A57-446C-A66D-E5FBA2EE7783}" srcOrd="3" destOrd="0" presId="urn:microsoft.com/office/officeart/2005/8/layout/venn1"/>
    <dgm:cxn modelId="{DE696484-F13F-47B0-BC51-2A34B2CB7C09}" type="presParOf" srcId="{0E65739C-0B2F-4D22-8CDE-9AA6F3815CA1}" destId="{9E7243EA-E737-4905-92C7-3C5D0275C738}" srcOrd="4" destOrd="0" presId="urn:microsoft.com/office/officeart/2005/8/layout/venn1"/>
    <dgm:cxn modelId="{7E9DE774-997B-4251-A91D-0C6D21D23374}" type="presParOf" srcId="{0E65739C-0B2F-4D22-8CDE-9AA6F3815CA1}" destId="{A3F60230-C53E-4A47-BCE8-5ED706AD535A}" srcOrd="5" destOrd="0" presId="urn:microsoft.com/office/officeart/2005/8/layout/venn1"/>
    <dgm:cxn modelId="{BB1AC8F2-D3A0-47F9-A5A2-0E268AD5E7C6}" type="presParOf" srcId="{0E65739C-0B2F-4D22-8CDE-9AA6F3815CA1}" destId="{08E07817-9C46-4D1C-BB4B-C8093EC821CA}" srcOrd="6" destOrd="0" presId="urn:microsoft.com/office/officeart/2005/8/layout/venn1"/>
    <dgm:cxn modelId="{F3FD0698-11C2-4CEF-AF2C-63AA09CD5696}" type="presParOf" srcId="{0E65739C-0B2F-4D22-8CDE-9AA6F3815CA1}" destId="{1D5BA72C-057F-4202-B4FE-348D8AF94773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C6E0E-C3CC-4D19-AE1B-C6B7CE40EDF8}">
      <dsp:nvSpPr>
        <dsp:cNvPr id="0" name=""/>
        <dsp:cNvSpPr/>
      </dsp:nvSpPr>
      <dsp:spPr>
        <a:xfrm>
          <a:off x="0" y="621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5D6090-E408-47EC-85FE-0CCCE1598EF1}">
      <dsp:nvSpPr>
        <dsp:cNvPr id="0" name=""/>
        <dsp:cNvSpPr/>
      </dsp:nvSpPr>
      <dsp:spPr>
        <a:xfrm>
          <a:off x="439582" y="327583"/>
          <a:ext cx="799241" cy="799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F24273-5462-4509-A117-BA752DDF3EAA}">
      <dsp:nvSpPr>
        <dsp:cNvPr id="0" name=""/>
        <dsp:cNvSpPr/>
      </dsp:nvSpPr>
      <dsp:spPr>
        <a:xfrm>
          <a:off x="1678407" y="621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Day 1 – Leadership-internal capacity &amp; skills</a:t>
          </a:r>
          <a:endParaRPr lang="en-US" sz="2500" kern="1200"/>
        </a:p>
      </dsp:txBody>
      <dsp:txXfrm>
        <a:off x="1678407" y="621"/>
        <a:ext cx="6049859" cy="1453166"/>
      </dsp:txXfrm>
    </dsp:sp>
    <dsp:sp modelId="{E8E790F5-E619-4EA0-9389-ED2418FB1C89}">
      <dsp:nvSpPr>
        <dsp:cNvPr id="0" name=""/>
        <dsp:cNvSpPr/>
      </dsp:nvSpPr>
      <dsp:spPr>
        <a:xfrm>
          <a:off x="0" y="1817078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A44F68-6216-4C1B-A68D-5F769933FFCE}">
      <dsp:nvSpPr>
        <dsp:cNvPr id="0" name=""/>
        <dsp:cNvSpPr/>
      </dsp:nvSpPr>
      <dsp:spPr>
        <a:xfrm>
          <a:off x="439582" y="2144041"/>
          <a:ext cx="799241" cy="799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1975B2-A517-4F7F-98D5-D299D70A874E}">
      <dsp:nvSpPr>
        <dsp:cNvPr id="0" name=""/>
        <dsp:cNvSpPr/>
      </dsp:nvSpPr>
      <dsp:spPr>
        <a:xfrm>
          <a:off x="1678407" y="1817078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Day 2 – Find a great team</a:t>
          </a:r>
          <a:endParaRPr lang="en-US" sz="2500" kern="1200" dirty="0"/>
        </a:p>
      </dsp:txBody>
      <dsp:txXfrm>
        <a:off x="1678407" y="1817078"/>
        <a:ext cx="6049859" cy="1453166"/>
      </dsp:txXfrm>
    </dsp:sp>
    <dsp:sp modelId="{A945E340-27E0-48CD-9138-12940EBBDED5}">
      <dsp:nvSpPr>
        <dsp:cNvPr id="0" name=""/>
        <dsp:cNvSpPr/>
      </dsp:nvSpPr>
      <dsp:spPr>
        <a:xfrm>
          <a:off x="0" y="3633536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CD7D83-0B11-436D-93D7-6B560AD54C79}">
      <dsp:nvSpPr>
        <dsp:cNvPr id="0" name=""/>
        <dsp:cNvSpPr/>
      </dsp:nvSpPr>
      <dsp:spPr>
        <a:xfrm>
          <a:off x="439582" y="3960499"/>
          <a:ext cx="799241" cy="7992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DDC4C1-0DAA-453C-8CD4-F8FAADC68A52}">
      <dsp:nvSpPr>
        <dsp:cNvPr id="0" name=""/>
        <dsp:cNvSpPr/>
      </dsp:nvSpPr>
      <dsp:spPr>
        <a:xfrm>
          <a:off x="1678407" y="3633536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Day 3 – Retain &amp; grow a great team</a:t>
          </a:r>
          <a:endParaRPr lang="en-US" sz="2500" kern="1200" dirty="0"/>
        </a:p>
      </dsp:txBody>
      <dsp:txXfrm>
        <a:off x="1678407" y="3633536"/>
        <a:ext cx="6049859" cy="1453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7221A-C0FD-404B-B942-9A6A002ADB8F}">
      <dsp:nvSpPr>
        <dsp:cNvPr id="0" name=""/>
        <dsp:cNvSpPr/>
      </dsp:nvSpPr>
      <dsp:spPr>
        <a:xfrm>
          <a:off x="1205336" y="96376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3CE6EB-E87B-45B8-8246-E42EDFCD9F5E}">
      <dsp:nvSpPr>
        <dsp:cNvPr id="0" name=""/>
        <dsp:cNvSpPr/>
      </dsp:nvSpPr>
      <dsp:spPr>
        <a:xfrm>
          <a:off x="1438879" y="329919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10FD26-CBF1-4149-BCA6-562BD71F12D2}">
      <dsp:nvSpPr>
        <dsp:cNvPr id="0" name=""/>
        <dsp:cNvSpPr/>
      </dsp:nvSpPr>
      <dsp:spPr>
        <a:xfrm>
          <a:off x="852471" y="1633177"/>
          <a:ext cx="1796484" cy="78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The only thing They have less than money is time</a:t>
          </a:r>
          <a:endParaRPr lang="en-US" sz="1600" kern="1200" dirty="0"/>
        </a:p>
      </dsp:txBody>
      <dsp:txXfrm>
        <a:off x="852471" y="1633177"/>
        <a:ext cx="1796484" cy="785537"/>
      </dsp:txXfrm>
    </dsp:sp>
    <dsp:sp modelId="{6909AF94-BE2E-481B-87FB-532DB01C52A9}">
      <dsp:nvSpPr>
        <dsp:cNvPr id="0" name=""/>
        <dsp:cNvSpPr/>
      </dsp:nvSpPr>
      <dsp:spPr>
        <a:xfrm>
          <a:off x="3316205" y="117456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3FE968-39DB-4200-8E4B-A225EC51CD81}">
      <dsp:nvSpPr>
        <dsp:cNvPr id="0" name=""/>
        <dsp:cNvSpPr/>
      </dsp:nvSpPr>
      <dsp:spPr>
        <a:xfrm>
          <a:off x="3549748" y="350999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0BDF1D-430D-4590-98D4-DCD17E89A3C0}">
      <dsp:nvSpPr>
        <dsp:cNvPr id="0" name=""/>
        <dsp:cNvSpPr/>
      </dsp:nvSpPr>
      <dsp:spPr>
        <a:xfrm>
          <a:off x="2965891" y="1596803"/>
          <a:ext cx="1796484" cy="70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Often they have to lead         </a:t>
          </a:r>
          <a:r>
            <a:rPr lang="en-GB" sz="1600" b="1" kern="1200" dirty="0"/>
            <a:t>and </a:t>
          </a:r>
          <a:r>
            <a:rPr lang="en-GB" sz="1600" kern="1200" dirty="0"/>
            <a:t>manage         </a:t>
          </a:r>
          <a:r>
            <a:rPr lang="en-GB" sz="1600" b="1" kern="1200" dirty="0"/>
            <a:t>and </a:t>
          </a:r>
          <a:r>
            <a:rPr lang="en-GB" sz="1600" kern="1200" dirty="0"/>
            <a:t>do</a:t>
          </a:r>
          <a:endParaRPr lang="en-US" sz="1600" kern="1200" dirty="0"/>
        </a:p>
      </dsp:txBody>
      <dsp:txXfrm>
        <a:off x="2965891" y="1596803"/>
        <a:ext cx="1796484" cy="701218"/>
      </dsp:txXfrm>
    </dsp:sp>
    <dsp:sp modelId="{C955081F-B7FD-4821-8356-D5910B5DBF0A}">
      <dsp:nvSpPr>
        <dsp:cNvPr id="0" name=""/>
        <dsp:cNvSpPr/>
      </dsp:nvSpPr>
      <dsp:spPr>
        <a:xfrm>
          <a:off x="5427074" y="96376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642A01-1E6A-4DA5-9D43-C88CC6E8C8A1}">
      <dsp:nvSpPr>
        <dsp:cNvPr id="0" name=""/>
        <dsp:cNvSpPr/>
      </dsp:nvSpPr>
      <dsp:spPr>
        <a:xfrm>
          <a:off x="5660617" y="329919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E915F-5330-4307-AB5B-5F2E7D2C3EED}">
      <dsp:nvSpPr>
        <dsp:cNvPr id="0" name=""/>
        <dsp:cNvSpPr/>
      </dsp:nvSpPr>
      <dsp:spPr>
        <a:xfrm>
          <a:off x="5076760" y="1658417"/>
          <a:ext cx="1796484" cy="78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the cost of mistakes  is people not profits</a:t>
          </a:r>
          <a:endParaRPr lang="en-US" sz="1600" kern="1200" dirty="0"/>
        </a:p>
      </dsp:txBody>
      <dsp:txXfrm>
        <a:off x="5076760" y="1658417"/>
        <a:ext cx="1796484" cy="785537"/>
      </dsp:txXfrm>
    </dsp:sp>
    <dsp:sp modelId="{A5435EA1-159C-4FDD-8067-6D5F51FCD4A7}">
      <dsp:nvSpPr>
        <dsp:cNvPr id="0" name=""/>
        <dsp:cNvSpPr/>
      </dsp:nvSpPr>
      <dsp:spPr>
        <a:xfrm>
          <a:off x="3316205" y="2768222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B974BA-EE39-4F52-9A49-F2DCA9002443}">
      <dsp:nvSpPr>
        <dsp:cNvPr id="0" name=""/>
        <dsp:cNvSpPr/>
      </dsp:nvSpPr>
      <dsp:spPr>
        <a:xfrm>
          <a:off x="3549748" y="3001765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405C61-5869-4A32-823D-F253EF10630E}">
      <dsp:nvSpPr>
        <dsp:cNvPr id="0" name=""/>
        <dsp:cNvSpPr/>
      </dsp:nvSpPr>
      <dsp:spPr>
        <a:xfrm>
          <a:off x="2967795" y="4301786"/>
          <a:ext cx="1796484" cy="78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It’s rarely why they got into this in the first place!</a:t>
          </a:r>
          <a:endParaRPr lang="en-US" sz="1600" kern="1200" dirty="0"/>
        </a:p>
      </dsp:txBody>
      <dsp:txXfrm>
        <a:off x="2967795" y="4301786"/>
        <a:ext cx="1796484" cy="7855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E0A0-13B7-45C8-AEEA-0C1124E8BB30}">
      <dsp:nvSpPr>
        <dsp:cNvPr id="0" name=""/>
        <dsp:cNvSpPr/>
      </dsp:nvSpPr>
      <dsp:spPr>
        <a:xfrm>
          <a:off x="2817769" y="53021"/>
          <a:ext cx="2757092" cy="275709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Strategy</a:t>
          </a:r>
        </a:p>
      </dsp:txBody>
      <dsp:txXfrm>
        <a:off x="3135895" y="424168"/>
        <a:ext cx="2120840" cy="874846"/>
      </dsp:txXfrm>
    </dsp:sp>
    <dsp:sp modelId="{1ED819B5-CB1E-4EED-BD00-8FF86142E6E8}">
      <dsp:nvSpPr>
        <dsp:cNvPr id="0" name=""/>
        <dsp:cNvSpPr/>
      </dsp:nvSpPr>
      <dsp:spPr>
        <a:xfrm>
          <a:off x="4037252" y="1272504"/>
          <a:ext cx="2757092" cy="2757092"/>
        </a:xfrm>
        <a:prstGeom prst="ellipse">
          <a:avLst/>
        </a:prstGeom>
        <a:solidFill>
          <a:schemeClr val="accent5">
            <a:alpha val="50000"/>
            <a:hueOff val="262483"/>
            <a:satOff val="14096"/>
            <a:lumOff val="-50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Story</a:t>
          </a:r>
        </a:p>
      </dsp:txBody>
      <dsp:txXfrm>
        <a:off x="5521841" y="1590630"/>
        <a:ext cx="1060420" cy="2120840"/>
      </dsp:txXfrm>
    </dsp:sp>
    <dsp:sp modelId="{9E7243EA-E737-4905-92C7-3C5D0275C738}">
      <dsp:nvSpPr>
        <dsp:cNvPr id="0" name=""/>
        <dsp:cNvSpPr/>
      </dsp:nvSpPr>
      <dsp:spPr>
        <a:xfrm>
          <a:off x="2817769" y="2491987"/>
          <a:ext cx="2757092" cy="2757092"/>
        </a:xfrm>
        <a:prstGeom prst="ellipse">
          <a:avLst/>
        </a:prstGeom>
        <a:solidFill>
          <a:schemeClr val="accent5">
            <a:alpha val="50000"/>
            <a:hueOff val="524966"/>
            <a:satOff val="28192"/>
            <a:lumOff val="-10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Structure</a:t>
          </a:r>
        </a:p>
      </dsp:txBody>
      <dsp:txXfrm>
        <a:off x="3135895" y="4003086"/>
        <a:ext cx="2120840" cy="874846"/>
      </dsp:txXfrm>
    </dsp:sp>
    <dsp:sp modelId="{08E07817-9C46-4D1C-BB4B-C8093EC821CA}">
      <dsp:nvSpPr>
        <dsp:cNvPr id="0" name=""/>
        <dsp:cNvSpPr/>
      </dsp:nvSpPr>
      <dsp:spPr>
        <a:xfrm>
          <a:off x="1598286" y="1272504"/>
          <a:ext cx="2757092" cy="2757092"/>
        </a:xfrm>
        <a:prstGeom prst="ellipse">
          <a:avLst/>
        </a:prstGeom>
        <a:solidFill>
          <a:schemeClr val="accent5">
            <a:alpha val="50000"/>
            <a:hueOff val="787450"/>
            <a:satOff val="42288"/>
            <a:lumOff val="-15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People</a:t>
          </a:r>
        </a:p>
      </dsp:txBody>
      <dsp:txXfrm>
        <a:off x="1810370" y="1590630"/>
        <a:ext cx="1060420" cy="212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683A2-4DE1-4A5E-8D6B-06D7992CE3AF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E7CB-4F3E-49E1-932B-9784F2CB62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74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8E7CB-4F3E-49E1-932B-9784F2CB621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0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4" indent="-171434" defTabSz="457155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EA6D3-5953-2A42-B8F9-7A5C20293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6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8E7CB-4F3E-49E1-932B-9784F2CB621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0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February 2017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Parlour Room Session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 algn="ctr"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19063" y="6356350"/>
            <a:ext cx="15309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7447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@debbieforster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oi.es/blogs/madeon/2013/06/01/coaching-empresarial-una-necesidad-para-formar-lidere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akenbookcase.com/tag/bout-of-book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undeniableme.wordpress.com/2010/08/02/are-you-the-leona-helmsley-of-social-media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dorganizer.blogspot.com/2009/09/emergency-preparedness-take-baby-step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life.ca/audio/andrew-fountain-bible-truth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hyperlink" Target="http://nlife.ca/audio/andrew-fountain-bible-truth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category:helicopter_ic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ptabilitycoach.com/crucibles-cool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hellesmirror.com/2014/11/i-stand-with-those-who-sat-on-sidelines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ernoon.com/programming-subjective-discussion-9c177c31807f" TargetMode="Externa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category:helicopter_icon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dorganizer.blogspot.com/2009/09/emergency-preparedness-take-baby-step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hebiutiandthebist.blogspot.com/2011/12/fashion-art-or-futility-translation.html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rtualmarketingofficer.com/2009/08/07/sustainable-and-valuable-social-media-strategy-part-ii/tool-box-smal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farsnews.com/newstext.aspx?nn=13940721000128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21.us/japan-teachers-2017.htm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ketvaani.blogspot.in/2011_02_01_archive.html" TargetMode="External"/><Relationship Id="rId4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irtualmarketingofficer.com/2009/08/07/sustainable-and-valuable-social-media-strategy-part-ii/tool-box-small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ife.ca/audio/andrew-fountain-bible-truth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farsnews.com/newstext.aspx?nn=13940721000128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298447"/>
            <a:ext cx="3685070" cy="38973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spc="-100" dirty="0"/>
              <a:t>Growing social entrepreneurs as leaders</a:t>
            </a:r>
            <a:br>
              <a:rPr lang="en-US" sz="3700" spc="-100" dirty="0"/>
            </a:br>
            <a:br>
              <a:rPr lang="en-US" sz="3700" spc="-100" dirty="0"/>
            </a:br>
            <a:r>
              <a:rPr lang="en-US" sz="2000" spc="-100" dirty="0"/>
              <a:t>Debbie Forster, MBE</a:t>
            </a:r>
            <a:br>
              <a:rPr lang="en-US" sz="2000" spc="-100" dirty="0"/>
            </a:br>
            <a:r>
              <a:rPr lang="en-US" sz="2000" spc="-100" dirty="0"/>
              <a:t>@debbieforster</a:t>
            </a:r>
            <a:endParaRPr lang="en-US" sz="3700" spc="-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BE01F-2DDE-4DCB-85CA-F75E6C0B4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604" r="1793" b="-1"/>
          <a:stretch/>
        </p:blipFill>
        <p:spPr>
          <a:xfrm>
            <a:off x="4873105" y="768397"/>
            <a:ext cx="6711884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36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7AAFBA3-2C10-40B4-9AB7-A51F6E8EB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C50455-CACE-4D73-B570-5BB90232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765F7-987F-4520-8D54-CCA87DD9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29" y="1199823"/>
            <a:ext cx="6068070" cy="44492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100" spc="-100" dirty="0"/>
              <a:t>It’s easy for social entrepreneurs to get lost in all the advice on  </a:t>
            </a:r>
            <a:br>
              <a:rPr lang="en-US" sz="4100" spc="-100" dirty="0"/>
            </a:br>
            <a:r>
              <a:rPr lang="en-US" sz="4100" spc="-100" dirty="0"/>
              <a:t>“How to be a Great Leader” and “5 Habits of Great Entrepreneurs”</a:t>
            </a:r>
            <a:br>
              <a:rPr lang="en-US" sz="4100" spc="-100" dirty="0"/>
            </a:br>
            <a:br>
              <a:rPr lang="en-US" sz="4100" spc="-100" dirty="0"/>
            </a:br>
            <a:r>
              <a:rPr lang="en-US" sz="4100" spc="-100" dirty="0"/>
              <a:t>And to feel overwhelmed &amp; like failures.</a:t>
            </a:r>
          </a:p>
        </p:txBody>
      </p:sp>
      <p:pic>
        <p:nvPicPr>
          <p:cNvPr id="6" name="Picture Placeholder 5" descr="A picture containing book, indoor&#10;&#10;Description automatically generated">
            <a:extLst>
              <a:ext uri="{FF2B5EF4-FFF2-40B4-BE49-F238E27FC236}">
                <a16:creationId xmlns:a16="http://schemas.microsoft.com/office/drawing/2014/main" id="{EFFE34A4-D821-4D95-9763-F57FF65F8D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33"/>
          <a:stretch/>
        </p:blipFill>
        <p:spPr>
          <a:xfrm>
            <a:off x="7702981" y="759599"/>
            <a:ext cx="3952015" cy="25825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8ED773-EF45-46EE-90C8-873908F6F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Content Placeholder 5" descr="A picture containing sky&#10;&#10;Description automatically generated">
            <a:extLst>
              <a:ext uri="{FF2B5EF4-FFF2-40B4-BE49-F238E27FC236}">
                <a16:creationId xmlns:a16="http://schemas.microsoft.com/office/drawing/2014/main" id="{5E1BA9C3-736D-470E-B735-9B2552AAA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70244" y="3342132"/>
            <a:ext cx="2083838" cy="29212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377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dirty="0"/>
              <a:t>But most articles &amp; courses ignore the realities of the scaling social enterprise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53D5FCB-D79B-48F2-9212-294168D77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65511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87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never really understand this </a:t>
            </a:r>
            <a:r>
              <a:rPr lang="en-GB" dirty="0" err="1"/>
              <a:t>is“their</a:t>
            </a:r>
            <a:r>
              <a:rPr lang="en-GB" dirty="0"/>
              <a:t> baby”.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 descr="A picture containing person, floor, child, indoor&#10;&#10;Description generated with very high confidence">
            <a:extLst>
              <a:ext uri="{FF2B5EF4-FFF2-40B4-BE49-F238E27FC236}">
                <a16:creationId xmlns:a16="http://schemas.microsoft.com/office/drawing/2014/main" id="{DBCE3278-B1A7-4A0D-8455-6FE4CDFA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56505" y="755474"/>
            <a:ext cx="4716278" cy="53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7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44091-900A-470D-AC7E-B6E55510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33648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spc="-100" dirty="0"/>
              <a:t>What </a:t>
            </a:r>
            <a:r>
              <a:rPr lang="en-US" sz="3200" b="1" u="sng" spc="-100" dirty="0"/>
              <a:t>is</a:t>
            </a:r>
            <a:r>
              <a:rPr lang="en-US" sz="3200" spc="-100" dirty="0"/>
              <a:t> the difference between                  Founders, Entrepreneurs &amp; CEO’s? </a:t>
            </a:r>
            <a:br>
              <a:rPr lang="en-US" sz="3200" spc="-100" dirty="0"/>
            </a:br>
            <a:r>
              <a:rPr lang="en-US" sz="3200" dirty="0">
                <a:solidFill>
                  <a:schemeClr val="bg1"/>
                </a:solidFill>
              </a:rPr>
              <a:t>What is our “typical” definition for each of these roles?</a:t>
            </a:r>
            <a:endParaRPr lang="en-US" sz="3200" spc="-100" dirty="0"/>
          </a:p>
        </p:txBody>
      </p:sp>
      <p:pic>
        <p:nvPicPr>
          <p:cNvPr id="4" name="Picture 4" descr="Image result for images of tech hipsters">
            <a:extLst>
              <a:ext uri="{FF2B5EF4-FFF2-40B4-BE49-F238E27FC236}">
                <a16:creationId xmlns:a16="http://schemas.microsoft.com/office/drawing/2014/main" id="{3A005D9C-0D09-41F0-A79D-B857EB739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060" b="-1"/>
          <a:stretch/>
        </p:blipFill>
        <p:spPr bwMode="auto">
          <a:xfrm>
            <a:off x="8271399" y="934029"/>
            <a:ext cx="3435969" cy="23341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images of tech entrepreneurs">
            <a:extLst>
              <a:ext uri="{FF2B5EF4-FFF2-40B4-BE49-F238E27FC236}">
                <a16:creationId xmlns:a16="http://schemas.microsoft.com/office/drawing/2014/main" id="{F312FF0C-A241-46AC-9AA4-5F082C3B3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" r="765" b="-1"/>
          <a:stretch/>
        </p:blipFill>
        <p:spPr bwMode="auto">
          <a:xfrm>
            <a:off x="8271399" y="3589868"/>
            <a:ext cx="3435968" cy="2333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6108A4-2F57-4847-9BB9-CFAB9D2F6F78}"/>
              </a:ext>
            </a:extLst>
          </p:cNvPr>
          <p:cNvSpPr/>
          <p:nvPr/>
        </p:nvSpPr>
        <p:spPr>
          <a:xfrm>
            <a:off x="4989534" y="5557887"/>
            <a:ext cx="2527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00" dirty="0">
                <a:solidFill>
                  <a:srgbClr val="7030A0"/>
                </a:solidFill>
              </a:rPr>
              <a:t>Small group discussion</a:t>
            </a:r>
            <a:br>
              <a:rPr lang="en-US" b="1" spc="-100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Image result for business executive cliche">
            <a:extLst>
              <a:ext uri="{FF2B5EF4-FFF2-40B4-BE49-F238E27FC236}">
                <a16:creationId xmlns:a16="http://schemas.microsoft.com/office/drawing/2014/main" id="{1153A595-292A-4AB1-983F-8559AB23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4"/>
          <a:stretch/>
        </p:blipFill>
        <p:spPr bwMode="auto">
          <a:xfrm>
            <a:off x="4368518" y="933739"/>
            <a:ext cx="3769958" cy="2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19D0F9-E490-4F4F-8BC7-1E9FCA3337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8317" r="12618" b="1"/>
          <a:stretch/>
        </p:blipFill>
        <p:spPr>
          <a:xfrm>
            <a:off x="5348063" y="3609761"/>
            <a:ext cx="1495872" cy="16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235F4-FDE2-4B00-AA28-B7D84420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7"/>
            <a:ext cx="3847930" cy="41661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spc="-100" dirty="0"/>
              <a:t>Do any of these fit our social entrepreneur? What parts of the definitions might we hold on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6D5B-E16E-4BBB-B456-9E6781D6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50" y="5632704"/>
            <a:ext cx="3847929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Small group discussion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DA1AD-D993-4B78-9A18-5D871123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04" y="923661"/>
            <a:ext cx="2418503" cy="286207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E1A3F-3110-4E6E-AA9D-4718D924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17" r="12618" b="1"/>
          <a:stretch/>
        </p:blipFill>
        <p:spPr>
          <a:xfrm>
            <a:off x="6052326" y="4299858"/>
            <a:ext cx="1495872" cy="162440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69198BF-107B-421B-98B2-137D9BB91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058" y="2888451"/>
            <a:ext cx="2026401" cy="30358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260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373E92-F88D-4F0A-94DF-393703E7D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9DAA0-ADF6-43FD-9C99-483F722B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06384-E18C-4053-B50B-FA7FB669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4705801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900" spc="-100" dirty="0"/>
              <a:t>Break time</a:t>
            </a:r>
            <a:br>
              <a:rPr lang="en-US" sz="5900" spc="-100" dirty="0"/>
            </a:br>
            <a:r>
              <a:rPr lang="en-US" spc="-100" dirty="0"/>
              <a:t>10 minutes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37BE56D3-36B3-42F7-8940-FDA2A97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77" y="970500"/>
            <a:ext cx="4908848" cy="49088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2C8C35-BF44-4CFB-9754-81F07C98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937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44091-900A-470D-AC7E-B6E55510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500" spc="-100" dirty="0"/>
              <a:t>What does it really mean to lead a social enterprise?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4DA3ADC2-760D-411E-A9CE-A3680ACB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08" y="1082157"/>
            <a:ext cx="3054096" cy="25450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10FA58-8299-44BF-8AAB-9515046C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01387" y="3144483"/>
            <a:ext cx="2523744" cy="25237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31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2584-62DF-4462-818B-F80526F6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dirty="0"/>
              <a:t>Challenges we need to help them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F0FA-521D-4BAC-9939-050B5E301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249" y="864108"/>
            <a:ext cx="4388521" cy="5120640"/>
          </a:xfrm>
        </p:spPr>
        <p:txBody>
          <a:bodyPr>
            <a:normAutofit/>
          </a:bodyPr>
          <a:lstStyle/>
          <a:p>
            <a:r>
              <a:rPr lang="en-GB" dirty="0"/>
              <a:t>Leadership vs management</a:t>
            </a:r>
          </a:p>
          <a:p>
            <a:r>
              <a:rPr lang="en-GB" dirty="0"/>
              <a:t>Balancing roles</a:t>
            </a:r>
          </a:p>
          <a:p>
            <a:r>
              <a:rPr lang="en-GB" dirty="0"/>
              <a:t>Understanding leadership style</a:t>
            </a:r>
          </a:p>
          <a:p>
            <a:r>
              <a:rPr lang="en-GB" dirty="0"/>
              <a:t>Delegation &amp; moving from “I” to we</a:t>
            </a:r>
          </a:p>
          <a:p>
            <a:r>
              <a:rPr lang="en-GB" dirty="0"/>
              <a:t>Understanding core leadership priorities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F16EED9-7950-4DA7-A7CF-45A1D367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3375" y="1960931"/>
            <a:ext cx="3474720" cy="2936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EB1762-FA26-4FE6-B4ED-E3BE11C45C44}"/>
              </a:ext>
            </a:extLst>
          </p:cNvPr>
          <p:cNvSpPr/>
          <p:nvPr/>
        </p:nvSpPr>
        <p:spPr>
          <a:xfrm>
            <a:off x="3727865" y="4481570"/>
            <a:ext cx="6635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rgbClr val="7030A0"/>
                </a:solidFill>
              </a:rPr>
              <a:t>Often this is not new learning, </a:t>
            </a:r>
          </a:p>
          <a:p>
            <a:r>
              <a:rPr lang="en-GB" sz="2400" b="1" i="1" dirty="0">
                <a:solidFill>
                  <a:srgbClr val="7030A0"/>
                </a:solidFill>
              </a:rPr>
              <a:t>but a need to reflect, remember and action</a:t>
            </a:r>
            <a:r>
              <a:rPr lang="en-GB" sz="2400" b="1" i="1" dirty="0">
                <a:solidFill>
                  <a:srgbClr val="002060"/>
                </a:solidFill>
              </a:rPr>
              <a:t>. </a:t>
            </a:r>
          </a:p>
          <a:p>
            <a:r>
              <a:rPr lang="en-GB" sz="2400" b="1" i="1" dirty="0">
                <a:solidFill>
                  <a:srgbClr val="7030A0"/>
                </a:solidFill>
              </a:rPr>
              <a:t>We don’t need to “fix” them but to equip them for the journey.</a:t>
            </a:r>
          </a:p>
        </p:txBody>
      </p:sp>
    </p:spTree>
    <p:extLst>
      <p:ext uri="{BB962C8B-B14F-4D97-AF65-F5344CB8AC3E}">
        <p14:creationId xmlns:p14="http://schemas.microsoft.com/office/powerpoint/2010/main" val="73361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F9299-314C-4F27-B551-AE4AC41C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28" y="4479150"/>
            <a:ext cx="10899710" cy="16291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pc="-100" dirty="0">
                <a:solidFill>
                  <a:schemeClr val="bg1"/>
                </a:solidFill>
                <a:latin typeface=" PT sans"/>
              </a:rPr>
              <a:t>To help social entrepreneurs, we need to change the rules, give them time to reflect and  help them find their own definitions but to keep it grounded in the practical.</a:t>
            </a:r>
            <a:endParaRPr lang="en-US" spc="-100" dirty="0">
              <a:solidFill>
                <a:schemeClr val="bg1"/>
              </a:solidFill>
            </a:endParaRPr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EE4E131E-06F6-4362-A866-D28B5E669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215" r="16273"/>
          <a:stretch/>
        </p:blipFill>
        <p:spPr>
          <a:xfrm>
            <a:off x="1125774" y="290929"/>
            <a:ext cx="4290217" cy="3622005"/>
          </a:xfrm>
          <a:prstGeom prst="rect">
            <a:avLst/>
          </a:prstGeom>
        </p:spPr>
      </p:pic>
      <p:pic>
        <p:nvPicPr>
          <p:cNvPr id="17" name="Content Placeholder 4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562E7643-C0DD-46CC-B976-847CD4D8C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85" r="29931"/>
          <a:stretch/>
        </p:blipFill>
        <p:spPr>
          <a:xfrm>
            <a:off x="6776011" y="351725"/>
            <a:ext cx="4248387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15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7540-7DC0-4B99-A670-D0D5E60A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69" y="1917734"/>
            <a:ext cx="3091904" cy="125546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What does leading a social enterprise involve</a:t>
            </a:r>
            <a:r>
              <a:rPr lang="en-GB" sz="4400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83DA-5E75-4ECB-8542-B87ED46D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479" y="829340"/>
            <a:ext cx="3325821" cy="5232997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What kinds of activities make up a typical day/week/month?</a:t>
            </a:r>
          </a:p>
          <a:p>
            <a:r>
              <a:rPr lang="en-GB" sz="2800" dirty="0">
                <a:solidFill>
                  <a:schemeClr val="tx1"/>
                </a:solidFill>
              </a:rPr>
              <a:t>Can they be grouped together into some broad categories?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CB0F4-3240-428C-AF30-A85E1E84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7319301" y="1233480"/>
            <a:ext cx="4236118" cy="43107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1D225-475A-4F09-B4AB-B61B1E8B39EF}"/>
              </a:ext>
            </a:extLst>
          </p:cNvPr>
          <p:cNvSpPr/>
          <p:nvPr/>
        </p:nvSpPr>
        <p:spPr>
          <a:xfrm>
            <a:off x="400387" y="5202042"/>
            <a:ext cx="230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00" dirty="0">
                <a:solidFill>
                  <a:srgbClr val="7030A0"/>
                </a:solidFill>
              </a:rPr>
              <a:t>Small group discussion</a:t>
            </a:r>
            <a:br>
              <a:rPr lang="en-US" spc="-100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5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person, indoor, eating, child&#10;&#10;Description generated with very high confidence">
            <a:extLst>
              <a:ext uri="{FF2B5EF4-FFF2-40B4-BE49-F238E27FC236}">
                <a16:creationId xmlns:a16="http://schemas.microsoft.com/office/drawing/2014/main" id="{A683BBEC-1732-4BFC-A8B6-712D92272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5015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42BEB-729F-4197-AB9E-5BF94957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900" spc="-100" dirty="0"/>
              <a:t>How did I get here…</a:t>
            </a:r>
            <a:br>
              <a:rPr lang="en-US" sz="5900" spc="-100" dirty="0"/>
            </a:br>
            <a:r>
              <a:rPr lang="en-US" sz="5900" spc="-100" dirty="0"/>
              <a:t>&amp; what </a:t>
            </a:r>
            <a:r>
              <a:rPr lang="en-US" sz="5900" i="1" u="sng" spc="-100" dirty="0"/>
              <a:t>is</a:t>
            </a:r>
            <a:r>
              <a:rPr lang="en-US" sz="5900" i="1" spc="-100" dirty="0"/>
              <a:t> </a:t>
            </a:r>
            <a:r>
              <a:rPr lang="en-US" sz="5900" spc="-100" dirty="0"/>
              <a:t>that accent?</a:t>
            </a:r>
          </a:p>
        </p:txBody>
      </p:sp>
    </p:spTree>
    <p:extLst>
      <p:ext uri="{BB962C8B-B14F-4D97-AF65-F5344CB8AC3E}">
        <p14:creationId xmlns:p14="http://schemas.microsoft.com/office/powerpoint/2010/main" val="377183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CE33-F91D-46D1-A25A-79B012BF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activities which take their time:  </a:t>
            </a:r>
            <a:r>
              <a:rPr lang="en-GB" dirty="0">
                <a:solidFill>
                  <a:schemeClr val="tx1"/>
                </a:solidFill>
              </a:rPr>
              <a:t>Core Leadership Priorities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D8DDE2-91C0-45E0-BFA5-190F7FE3F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216945"/>
              </p:ext>
            </p:extLst>
          </p:nvPr>
        </p:nvGraphicFramePr>
        <p:xfrm>
          <a:off x="3459126" y="772634"/>
          <a:ext cx="8392632" cy="530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24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FFB22-4CEA-40FD-AC6B-B47AE9AD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4289084"/>
          </a:xfrm>
        </p:spPr>
        <p:txBody>
          <a:bodyPr>
            <a:normAutofit/>
          </a:bodyPr>
          <a:lstStyle/>
          <a:p>
            <a:r>
              <a:rPr lang="en-GB" sz="4400" dirty="0"/>
              <a:t>Balancing strategy &amp; operations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F74880D-4C42-4ED5-B25C-508297EF5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4" r="-2" b="26065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2315C-6EF8-47F9-8E3E-38DD282B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60" y="752747"/>
            <a:ext cx="8021604" cy="50100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spc="-100" dirty="0">
                <a:solidFill>
                  <a:schemeClr val="accent1"/>
                </a:solidFill>
              </a:rPr>
              <a:t>As they scale, </a:t>
            </a:r>
            <a:br>
              <a:rPr lang="en-US" sz="5400" spc="-100" dirty="0">
                <a:solidFill>
                  <a:schemeClr val="accent1"/>
                </a:solidFill>
              </a:rPr>
            </a:br>
            <a:r>
              <a:rPr lang="en-US" sz="5400" spc="-100" dirty="0">
                <a:solidFill>
                  <a:schemeClr val="accent1"/>
                </a:solidFill>
              </a:rPr>
              <a:t>the balance shifts. </a:t>
            </a:r>
            <a:br>
              <a:rPr lang="en-US" sz="5400" spc="-100" dirty="0">
                <a:solidFill>
                  <a:schemeClr val="accent1"/>
                </a:solidFill>
              </a:rPr>
            </a:br>
            <a:r>
              <a:rPr lang="en-US" sz="5400" spc="-100" dirty="0">
                <a:solidFill>
                  <a:schemeClr val="accent1"/>
                </a:solidFill>
              </a:rPr>
              <a:t>They need more helicopter </a:t>
            </a:r>
            <a:br>
              <a:rPr lang="en-US" sz="5400" spc="-100" dirty="0">
                <a:solidFill>
                  <a:schemeClr val="accent1"/>
                </a:solidFill>
              </a:rPr>
            </a:br>
            <a:r>
              <a:rPr lang="en-US" sz="5400" spc="-100" dirty="0">
                <a:solidFill>
                  <a:schemeClr val="accent1"/>
                </a:solidFill>
              </a:rPr>
              <a:t>&amp; less ground command.</a:t>
            </a:r>
            <a:br>
              <a:rPr lang="en-US" sz="5400" spc="-100" dirty="0">
                <a:solidFill>
                  <a:schemeClr val="accent1"/>
                </a:solidFill>
              </a:rPr>
            </a:br>
            <a:r>
              <a:rPr lang="en-US" sz="5400" spc="-100" dirty="0">
                <a:solidFill>
                  <a:schemeClr val="accent1"/>
                </a:solidFill>
              </a:rPr>
              <a:t>The key is to understand </a:t>
            </a:r>
            <a:br>
              <a:rPr lang="en-US" sz="5400" spc="-100" dirty="0">
                <a:solidFill>
                  <a:schemeClr val="accent1"/>
                </a:solidFill>
              </a:rPr>
            </a:br>
            <a:r>
              <a:rPr lang="en-US" sz="5400" spc="-100" dirty="0">
                <a:solidFill>
                  <a:schemeClr val="accent1"/>
                </a:solidFill>
              </a:rPr>
              <a:t>when and how to shift.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4E82B-780D-4253-8CE0-7DC357C4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0261" y="2063602"/>
            <a:ext cx="2458779" cy="24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8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Helping them let “their baby” grow up.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 descr="A picture containing person, floor, child, indoor&#10;&#10;Description generated with very high confidence">
            <a:extLst>
              <a:ext uri="{FF2B5EF4-FFF2-40B4-BE49-F238E27FC236}">
                <a16:creationId xmlns:a16="http://schemas.microsoft.com/office/drawing/2014/main" id="{DBCE3278-B1A7-4A0D-8455-6FE4CDFA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9091" y="750278"/>
            <a:ext cx="4716278" cy="533790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000BAFB-0DD5-4D6C-ACF5-B373AE14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1726" y="883789"/>
            <a:ext cx="3410220" cy="5288719"/>
          </a:xfrm>
        </p:spPr>
        <p:txBody>
          <a:bodyPr>
            <a:normAutofit/>
          </a:bodyPr>
          <a:lstStyle/>
          <a:p>
            <a:pPr marL="0" indent="0" algn="ctr" defTabSz="457200">
              <a:buNone/>
            </a:pPr>
            <a:r>
              <a:rPr lang="en-GB" sz="3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 &amp; succession planning—moving from “I” to “we”</a:t>
            </a:r>
          </a:p>
          <a:p>
            <a:pPr marL="0" indent="0">
              <a:buNone/>
            </a:pPr>
            <a:endParaRPr lang="en-GB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7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2BED1-2ECC-4024-83E9-12C89FA1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Autofit/>
          </a:bodyPr>
          <a:lstStyle/>
          <a:p>
            <a:r>
              <a:rPr lang="en-GB" sz="4800" dirty="0"/>
              <a:t>And the biggest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A90D-EA5A-459F-92BB-C566FBA8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3363519"/>
            <a:ext cx="4998962" cy="242146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FFFFFF"/>
                </a:solidFill>
              </a:rPr>
              <a:t>Social entrepreneurs rarely make time for themselves to learn, reflect, plan… 		or to recharge.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5F0F80-1CC9-401A-8E38-7C03F329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03" y="1144094"/>
            <a:ext cx="2568918" cy="24212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A4BFF2D-1460-4694-AF44-FDBC1DC5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172" y="3363520"/>
            <a:ext cx="2122819" cy="208566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17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2" y="1056875"/>
            <a:ext cx="3045976" cy="3819925"/>
          </a:xfrm>
        </p:spPr>
        <p:txBody>
          <a:bodyPr>
            <a:normAutofit/>
          </a:bodyPr>
          <a:lstStyle/>
          <a:p>
            <a:pPr algn="l"/>
            <a:r>
              <a:rPr lang="en-GB" sz="4800" dirty="0"/>
              <a:t>They know this, so </a:t>
            </a:r>
            <a:r>
              <a:rPr lang="en-GB" sz="4800" u="sng" dirty="0"/>
              <a:t>why </a:t>
            </a:r>
            <a:r>
              <a:rPr lang="en-GB" sz="4800" dirty="0"/>
              <a:t>aren’t they balancing things?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762000"/>
            <a:ext cx="3896347" cy="5334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What is keeping them from balancing strategic &amp; operational?</a:t>
            </a:r>
          </a:p>
          <a:p>
            <a:r>
              <a:rPr lang="en-GB" sz="3000" dirty="0"/>
              <a:t>Internal factors</a:t>
            </a:r>
          </a:p>
          <a:p>
            <a:r>
              <a:rPr lang="en-GB" sz="3000" dirty="0"/>
              <a:t>External factors</a:t>
            </a:r>
          </a:p>
          <a:p>
            <a:pPr marL="0" indent="0" algn="ctr">
              <a:buNone/>
            </a:pPr>
            <a:endParaRPr lang="en-GB" sz="2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27CF8-9A33-4589-B749-F4D60BAF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8413461" y="1862217"/>
            <a:ext cx="2944407" cy="2996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52C41-1ED8-4EF4-9D65-BD55FF8D0483}"/>
              </a:ext>
            </a:extLst>
          </p:cNvPr>
          <p:cNvSpPr txBox="1">
            <a:spLocks/>
          </p:cNvSpPr>
          <p:nvPr/>
        </p:nvSpPr>
        <p:spPr>
          <a:xfrm>
            <a:off x="511680" y="4858511"/>
            <a:ext cx="215804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3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2" y="1056875"/>
            <a:ext cx="3045976" cy="3819925"/>
          </a:xfrm>
        </p:spPr>
        <p:txBody>
          <a:bodyPr>
            <a:normAutofit/>
          </a:bodyPr>
          <a:lstStyle/>
          <a:p>
            <a:pPr algn="l"/>
            <a:r>
              <a:rPr lang="en-GB" sz="4800" dirty="0"/>
              <a:t>How do we help them with this?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762000"/>
            <a:ext cx="3896347" cy="5334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How do we help them overcome this?</a:t>
            </a:r>
          </a:p>
          <a:p>
            <a:r>
              <a:rPr lang="en-GB" sz="3000" dirty="0"/>
              <a:t>How to understand causes?</a:t>
            </a:r>
          </a:p>
          <a:p>
            <a:r>
              <a:rPr lang="en-GB" sz="3000" dirty="0"/>
              <a:t>How to help them overcome them?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27CF8-9A33-4589-B749-F4D60BAF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8413461" y="1862217"/>
            <a:ext cx="2944407" cy="2996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52C41-1ED8-4EF4-9D65-BD55FF8D0483}"/>
              </a:ext>
            </a:extLst>
          </p:cNvPr>
          <p:cNvSpPr txBox="1">
            <a:spLocks/>
          </p:cNvSpPr>
          <p:nvPr/>
        </p:nvSpPr>
        <p:spPr>
          <a:xfrm>
            <a:off x="511680" y="4858511"/>
            <a:ext cx="215804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2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BE042-56D5-4E5A-8478-B8439BE1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900" spc="-100" dirty="0"/>
              <a:t>Leadership Style—</a:t>
            </a:r>
            <a:r>
              <a:rPr lang="en-US" sz="4800" spc="-100" dirty="0"/>
              <a:t>It’s not a single outfit.</a:t>
            </a:r>
            <a:endParaRPr lang="en-US" sz="5900" spc="-100" dirty="0"/>
          </a:p>
        </p:txBody>
      </p:sp>
      <p:pic>
        <p:nvPicPr>
          <p:cNvPr id="5" name="Content Placeholder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02EC6D65-AFC3-4254-8167-0A363DA98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812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751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5558C-D747-4F2B-980C-6C01DD95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4590661"/>
            <a:ext cx="10796077" cy="15178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Some great theory out there  </a:t>
            </a:r>
            <a:br>
              <a:rPr lang="en-US" sz="5900" spc="-100" dirty="0"/>
            </a:br>
            <a:r>
              <a:rPr lang="en-US" sz="5900" spc="-100" dirty="0"/>
              <a:t>on leadership styles, but it’s not enough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410CA4B4-87D6-4BD2-ADB1-2532D2969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895" r="2383" b="3706"/>
          <a:stretch/>
        </p:blipFill>
        <p:spPr bwMode="auto">
          <a:xfrm>
            <a:off x="-3582" y="-12547"/>
            <a:ext cx="6848647" cy="43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5B8DE8A-02E9-4ADA-89F4-16E44034A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9"/>
          <a:stretch/>
        </p:blipFill>
        <p:spPr bwMode="auto">
          <a:xfrm>
            <a:off x="6848647" y="12547"/>
            <a:ext cx="4843231" cy="43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10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33D9D-90DB-4364-AD90-638FA1B7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9519"/>
            <a:ext cx="11280710" cy="1852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dirty="0"/>
              <a:t>The key is to help them see it as a toolkit or repertoire.  </a:t>
            </a:r>
            <a:br>
              <a:rPr lang="en-US" sz="3200" spc="-100" dirty="0"/>
            </a:br>
            <a:r>
              <a:rPr lang="en-US" sz="3200" spc="-100" dirty="0"/>
              <a:t>Help them learn their “core” </a:t>
            </a:r>
            <a:br>
              <a:rPr lang="en-US" sz="3200" spc="-100" dirty="0"/>
            </a:br>
            <a:r>
              <a:rPr lang="en-US" sz="3200" spc="-100" dirty="0"/>
              <a:t>&amp; how or when to vary it. </a:t>
            </a:r>
            <a:endParaRPr lang="en-US" sz="3200" u="sng" spc="-100" dirty="0"/>
          </a:p>
        </p:txBody>
      </p:sp>
      <p:pic>
        <p:nvPicPr>
          <p:cNvPr id="2050" name="Picture 2" descr="Image result for find your core ">
            <a:extLst>
              <a:ext uri="{FF2B5EF4-FFF2-40B4-BE49-F238E27FC236}">
                <a16:creationId xmlns:a16="http://schemas.microsoft.com/office/drawing/2014/main" id="{BD48F335-D65C-45F3-84FE-695218A44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9" r="-4" b="12997"/>
          <a:stretch/>
        </p:blipFill>
        <p:spPr bwMode="auto">
          <a:xfrm>
            <a:off x="1069848" y="470170"/>
            <a:ext cx="5236194" cy="35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wall, container&#10;&#10;Description generated with high confidence">
            <a:extLst>
              <a:ext uri="{FF2B5EF4-FFF2-40B4-BE49-F238E27FC236}">
                <a16:creationId xmlns:a16="http://schemas.microsoft.com/office/drawing/2014/main" id="{4B70B84C-2AE9-4D93-BA53-B331193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68" r="2" b="2"/>
          <a:stretch/>
        </p:blipFill>
        <p:spPr>
          <a:xfrm>
            <a:off x="6466908" y="47017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398235" y="713186"/>
            <a:ext cx="8269767" cy="0"/>
          </a:xfrm>
          <a:prstGeom prst="line">
            <a:avLst/>
          </a:prstGeom>
          <a:ln cap="flat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My background-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Both “doing” and helping others “do it”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DCA0E-9414-4BF2-B53C-AF1DFB20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61" y="769892"/>
            <a:ext cx="5447540" cy="3629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1D447E7-EF60-4174-937C-F9388637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041" y="2388195"/>
            <a:ext cx="5234032" cy="3629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1176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5558C-D747-4F2B-980C-6C01DD95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5178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Some great theory out there:</a:t>
            </a:r>
            <a:br>
              <a:rPr lang="en-US" sz="5900" spc="-100" dirty="0"/>
            </a:br>
            <a:r>
              <a:rPr lang="en-US" sz="5900" spc="-100" dirty="0"/>
              <a:t> on context</a:t>
            </a:r>
          </a:p>
        </p:txBody>
      </p:sp>
      <p:pic>
        <p:nvPicPr>
          <p:cNvPr id="9" name="Picture 2" descr="Image result for 6 emotional leadership styles">
            <a:extLst>
              <a:ext uri="{FF2B5EF4-FFF2-40B4-BE49-F238E27FC236}">
                <a16:creationId xmlns:a16="http://schemas.microsoft.com/office/drawing/2014/main" id="{062DBF69-11DE-40ED-97BA-815294BA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3" y="-1"/>
            <a:ext cx="11915835" cy="69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54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6595" cy="4601183"/>
          </a:xfrm>
        </p:spPr>
        <p:txBody>
          <a:bodyPr>
            <a:normAutofit/>
          </a:bodyPr>
          <a:lstStyle/>
          <a:p>
            <a:r>
              <a:rPr lang="en-GB" sz="5400" dirty="0"/>
              <a:t>Leadership style as a repertoire – </a:t>
            </a:r>
            <a:r>
              <a:rPr lang="en-GB" sz="4400" dirty="0"/>
              <a:t>some key 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4000" dirty="0"/>
              <a:t>How are they most comfortable as a leader?</a:t>
            </a:r>
          </a:p>
          <a:p>
            <a:r>
              <a:rPr lang="en-GB" sz="4000" dirty="0"/>
              <a:t>What styles/approaches are uncomfortable?</a:t>
            </a:r>
          </a:p>
          <a:p>
            <a:r>
              <a:rPr lang="en-GB" sz="4000" dirty="0"/>
              <a:t>When under pressure, how do they react as a leader?</a:t>
            </a:r>
          </a:p>
          <a:p>
            <a:r>
              <a:rPr lang="en-GB" sz="4000" dirty="0"/>
              <a:t>How will they balance that?</a:t>
            </a:r>
          </a:p>
          <a:p>
            <a:r>
              <a:rPr lang="en-GB" sz="4000" dirty="0"/>
              <a:t>What type of leader do they need to be in the next 6 months?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683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2" y="1056875"/>
            <a:ext cx="3045976" cy="4772743"/>
          </a:xfrm>
        </p:spPr>
        <p:txBody>
          <a:bodyPr>
            <a:normAutofit fontScale="90000"/>
          </a:bodyPr>
          <a:lstStyle/>
          <a:p>
            <a:pPr algn="l"/>
            <a:r>
              <a:rPr lang="en-GB" sz="4800" dirty="0"/>
              <a:t>How can we help them understand &amp; develop their style and a </a:t>
            </a:r>
            <a:r>
              <a:rPr lang="en-GB" sz="4800" dirty="0" err="1"/>
              <a:t>repetoire</a:t>
            </a:r>
            <a:r>
              <a:rPr lang="en-GB" sz="4800" dirty="0"/>
              <a:t>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762000"/>
            <a:ext cx="3896347" cy="5334001"/>
          </a:xfrm>
        </p:spPr>
        <p:txBody>
          <a:bodyPr>
            <a:normAutofit/>
          </a:bodyPr>
          <a:lstStyle/>
          <a:p>
            <a:r>
              <a:rPr lang="en-GB" sz="3000" dirty="0"/>
              <a:t>What do we currently do?</a:t>
            </a:r>
          </a:p>
          <a:p>
            <a:r>
              <a:rPr lang="en-GB" sz="3000" dirty="0"/>
              <a:t>How can we improve/build on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27CF8-9A33-4589-B749-F4D60BAF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8413461" y="1862217"/>
            <a:ext cx="2944407" cy="2996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52C41-1ED8-4EF4-9D65-BD55FF8D0483}"/>
              </a:ext>
            </a:extLst>
          </p:cNvPr>
          <p:cNvSpPr txBox="1">
            <a:spLocks/>
          </p:cNvSpPr>
          <p:nvPr/>
        </p:nvSpPr>
        <p:spPr>
          <a:xfrm>
            <a:off x="4552052" y="4915218"/>
            <a:ext cx="28694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6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9373E92-F88D-4F0A-94DF-393703E7D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629DAA0-ADF6-43FD-9C99-483F722B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E040F-343F-48E0-8551-0DF509BA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90" y="2488486"/>
            <a:ext cx="4705801" cy="140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Lunch</a:t>
            </a:r>
            <a:br>
              <a:rPr lang="en-US" sz="5900" spc="-100" dirty="0"/>
            </a:br>
            <a:r>
              <a:rPr lang="en-US" sz="4000" spc="-100" dirty="0"/>
              <a:t>30 min</a:t>
            </a:r>
            <a:endParaRPr lang="en-US" sz="5900" spc="-100" dirty="0"/>
          </a:p>
        </p:txBody>
      </p:sp>
      <p:pic>
        <p:nvPicPr>
          <p:cNvPr id="1030" name="Picture 6" descr="Image result for lunchtime memes">
            <a:extLst>
              <a:ext uri="{FF2B5EF4-FFF2-40B4-BE49-F238E27FC236}">
                <a16:creationId xmlns:a16="http://schemas.microsoft.com/office/drawing/2014/main" id="{38970853-C35A-42B5-BF44-8FE6DBC2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77" y="970500"/>
            <a:ext cx="4908848" cy="49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32C8C35-BF44-4CFB-9754-81F07C98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73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7540-7DC0-4B99-A670-D0D5E60A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62" y="2430123"/>
            <a:ext cx="2497495" cy="125546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Taking stock—</a:t>
            </a:r>
            <a:br>
              <a:rPr lang="en-GB" dirty="0"/>
            </a:br>
            <a:br>
              <a:rPr lang="en-GB" dirty="0"/>
            </a:br>
            <a:r>
              <a:rPr lang="en-GB" sz="4400" dirty="0"/>
              <a:t>Where do we want to be in terms of growing leadership capacity?</a:t>
            </a:r>
            <a:endParaRPr lang="en-GB" dirty="0"/>
          </a:p>
        </p:txBody>
      </p:sp>
      <p:pic>
        <p:nvPicPr>
          <p:cNvPr id="8" name="Picture 7" descr="A picture containing woman, outdoor&#10;&#10;Description automatically generated">
            <a:extLst>
              <a:ext uri="{FF2B5EF4-FFF2-40B4-BE49-F238E27FC236}">
                <a16:creationId xmlns:a16="http://schemas.microsoft.com/office/drawing/2014/main" id="{3841A656-144C-49A4-B7F6-78E93EBE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8633" y="1643135"/>
            <a:ext cx="5238340" cy="30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8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1" y="1056875"/>
            <a:ext cx="3238257" cy="3819925"/>
          </a:xfrm>
        </p:spPr>
        <p:txBody>
          <a:bodyPr>
            <a:normAutofit fontScale="90000"/>
          </a:bodyPr>
          <a:lstStyle/>
          <a:p>
            <a:pPr algn="l"/>
            <a:r>
              <a:rPr lang="en-GB" sz="4800" dirty="0"/>
              <a:t>What is a “typical” entrepreneur at </a:t>
            </a:r>
            <a:r>
              <a:rPr lang="en-GB" sz="4800" dirty="0" err="1"/>
              <a:t>Unltd</a:t>
            </a:r>
            <a:r>
              <a:rPr lang="en-GB" sz="4800" dirty="0"/>
              <a:t> (before &amp; after)?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762000"/>
            <a:ext cx="3896347" cy="53340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From a leadership perspective--</a:t>
            </a:r>
          </a:p>
          <a:p>
            <a:r>
              <a:rPr lang="en-GB" sz="3000" dirty="0"/>
              <a:t>What are/aren’t they? </a:t>
            </a:r>
          </a:p>
          <a:p>
            <a:r>
              <a:rPr lang="en-GB" sz="3000" dirty="0"/>
              <a:t>What do they need/want/know/do?</a:t>
            </a:r>
          </a:p>
          <a:p>
            <a:r>
              <a:rPr lang="en-GB" sz="3000" dirty="0"/>
              <a:t>What do we want them to be/know/do when they leave us?</a:t>
            </a:r>
          </a:p>
          <a:p>
            <a:r>
              <a:rPr lang="en-GB" sz="3000" dirty="0"/>
              <a:t>Rather than an endpoint, can we develop a continuum to use?</a:t>
            </a:r>
            <a:endParaRPr lang="en-GB" sz="2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27CF8-9A33-4589-B749-F4D60BAF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8413461" y="1862217"/>
            <a:ext cx="2944407" cy="2996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52C41-1ED8-4EF4-9D65-BD55FF8D0483}"/>
              </a:ext>
            </a:extLst>
          </p:cNvPr>
          <p:cNvSpPr txBox="1">
            <a:spLocks/>
          </p:cNvSpPr>
          <p:nvPr/>
        </p:nvSpPr>
        <p:spPr>
          <a:xfrm>
            <a:off x="278471" y="5029200"/>
            <a:ext cx="215804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5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2" y="1056875"/>
            <a:ext cx="3172300" cy="3819925"/>
          </a:xfrm>
        </p:spPr>
        <p:txBody>
          <a:bodyPr>
            <a:normAutofit/>
          </a:bodyPr>
          <a:lstStyle/>
          <a:p>
            <a:pPr algn="l"/>
            <a:r>
              <a:rPr lang="en-GB" sz="4800" dirty="0"/>
              <a:t>What do we need to help them improve?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120" y="761999"/>
            <a:ext cx="4208489" cy="5334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What is in place and what do we need in terms of:</a:t>
            </a:r>
          </a:p>
          <a:p>
            <a:pPr lvl="1"/>
            <a:r>
              <a:rPr lang="en-GB" sz="2800" dirty="0"/>
              <a:t>Materials</a:t>
            </a:r>
          </a:p>
          <a:p>
            <a:pPr lvl="1"/>
            <a:r>
              <a:rPr lang="en-GB" sz="2800" dirty="0"/>
              <a:t>Approaches</a:t>
            </a:r>
          </a:p>
          <a:p>
            <a:pPr lvl="1"/>
            <a:r>
              <a:rPr lang="en-GB" sz="2800" dirty="0"/>
              <a:t>Internal support/expertise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27CF8-9A33-4589-B749-F4D60BAF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4349762" y="1862217"/>
            <a:ext cx="2944407" cy="2996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52C41-1ED8-4EF4-9D65-BD55FF8D0483}"/>
              </a:ext>
            </a:extLst>
          </p:cNvPr>
          <p:cNvSpPr txBox="1">
            <a:spLocks/>
          </p:cNvSpPr>
          <p:nvPr/>
        </p:nvSpPr>
        <p:spPr>
          <a:xfrm>
            <a:off x="511680" y="4858511"/>
            <a:ext cx="215804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11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 P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E6B83-488F-4024-BF69-70060E6D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1" y="1056875"/>
            <a:ext cx="3237615" cy="3819925"/>
          </a:xfrm>
        </p:spPr>
        <p:txBody>
          <a:bodyPr>
            <a:normAutofit/>
          </a:bodyPr>
          <a:lstStyle/>
          <a:p>
            <a:pPr algn="l"/>
            <a:r>
              <a:rPr lang="en-GB" sz="4800" dirty="0"/>
              <a:t>How will we assess or measure and track this?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C59B-234F-4584-8889-015F228B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762000"/>
            <a:ext cx="3534841" cy="5159829"/>
          </a:xfrm>
        </p:spPr>
        <p:txBody>
          <a:bodyPr>
            <a:normAutofit/>
          </a:bodyPr>
          <a:lstStyle/>
          <a:p>
            <a:r>
              <a:rPr lang="en-GB" sz="2800" dirty="0"/>
              <a:t>What is in place?</a:t>
            </a:r>
          </a:p>
          <a:p>
            <a:r>
              <a:rPr lang="en-GB" sz="2800" dirty="0"/>
              <a:t>How can we build/improve on this?</a:t>
            </a:r>
          </a:p>
          <a:p>
            <a:r>
              <a:rPr lang="en-GB" sz="2800" dirty="0"/>
              <a:t>How do we help them to continue to use similar approaches?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14453-4463-481C-9A1D-87A5E68FBF49}"/>
              </a:ext>
            </a:extLst>
          </p:cNvPr>
          <p:cNvSpPr txBox="1">
            <a:spLocks/>
          </p:cNvSpPr>
          <p:nvPr/>
        </p:nvSpPr>
        <p:spPr>
          <a:xfrm>
            <a:off x="511680" y="4858511"/>
            <a:ext cx="215804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F7A8F-0C1E-43D0-A33D-F020362B6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8246110" y="2014617"/>
            <a:ext cx="2944407" cy="29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43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63987-2FC3-4A9D-BFA1-2AB58162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900" spc="-100"/>
              <a:t>Next 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A76571B-3E9C-4E21-91B1-1A9477D0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5608" y="1896583"/>
            <a:ext cx="3054096" cy="9162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DD736-5568-4E0E-BDC8-81CBFBFA3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01387" y="3570365"/>
            <a:ext cx="2523744" cy="16719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5575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CF63-2F97-4863-A801-53DC14D6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dirty="0"/>
              <a:t>Preview of next workshops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C2FB16-A317-4FB5-BA21-FED6BF90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139800"/>
            <a:ext cx="3337076" cy="38449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Finding great teams </a:t>
            </a:r>
            <a:r>
              <a:rPr lang="en-US" b="1" dirty="0"/>
              <a:t>– </a:t>
            </a:r>
            <a:r>
              <a:rPr lang="en-US" dirty="0"/>
              <a:t>culture/values, planning, recruiting &amp; onboarding</a:t>
            </a:r>
          </a:p>
          <a:p>
            <a:r>
              <a:rPr lang="en-US" b="1" dirty="0">
                <a:solidFill>
                  <a:srgbClr val="7030A0"/>
                </a:solidFill>
              </a:rPr>
              <a:t>Retaining &amp; growing great teams </a:t>
            </a:r>
            <a:r>
              <a:rPr lang="en-US" dirty="0"/>
              <a:t>–team-building, professional development &amp; building leaders &amp; dealing with conflict</a:t>
            </a:r>
          </a:p>
          <a:p>
            <a:endParaRPr lang="en-US" dirty="0"/>
          </a:p>
        </p:txBody>
      </p:sp>
      <p:pic>
        <p:nvPicPr>
          <p:cNvPr id="7" name="Content Placeholder 10" descr="A picture containing thing, LEGO, toy, wall&#10;&#10;Description generated with very high confidence">
            <a:extLst>
              <a:ext uri="{FF2B5EF4-FFF2-40B4-BE49-F238E27FC236}">
                <a16:creationId xmlns:a16="http://schemas.microsoft.com/office/drawing/2014/main" id="{B877B9BE-3B11-46DF-B821-631644469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" r="-1092"/>
          <a:stretch/>
        </p:blipFill>
        <p:spPr>
          <a:xfrm>
            <a:off x="7807234" y="2466372"/>
            <a:ext cx="3900147" cy="28940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657112-ABF1-46F8-9BD7-3FD7E8B9CA60}"/>
              </a:ext>
            </a:extLst>
          </p:cNvPr>
          <p:cNvSpPr/>
          <p:nvPr/>
        </p:nvSpPr>
        <p:spPr>
          <a:xfrm>
            <a:off x="3869267" y="79944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Moving from </a:t>
            </a:r>
            <a:r>
              <a:rPr lang="en-US" sz="2800" b="1" dirty="0">
                <a:solidFill>
                  <a:srgbClr val="7030A0"/>
                </a:solidFill>
              </a:rPr>
              <a:t>internal</a:t>
            </a:r>
            <a:r>
              <a:rPr lang="en-US" sz="2800" dirty="0">
                <a:solidFill>
                  <a:srgbClr val="7030A0"/>
                </a:solidFill>
              </a:rPr>
              <a:t> capacity to </a:t>
            </a:r>
            <a:r>
              <a:rPr lang="en-US" sz="2800" b="1" dirty="0">
                <a:solidFill>
                  <a:srgbClr val="7030A0"/>
                </a:solidFill>
              </a:rPr>
              <a:t>outward</a:t>
            </a:r>
            <a:r>
              <a:rPr lang="en-US" sz="2800" dirty="0">
                <a:solidFill>
                  <a:srgbClr val="7030A0"/>
                </a:solidFill>
              </a:rPr>
              <a:t> activity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L</a:t>
            </a:r>
            <a:r>
              <a:rPr lang="en-US" sz="2800">
                <a:solidFill>
                  <a:srgbClr val="7030A0"/>
                </a:solidFill>
              </a:rPr>
              <a:t>eading &amp; Managing </a:t>
            </a:r>
            <a:r>
              <a:rPr lang="en-US" sz="2800" dirty="0">
                <a:solidFill>
                  <a:srgbClr val="7030A0"/>
                </a:solidFill>
              </a:rPr>
              <a:t>T</a:t>
            </a:r>
            <a:r>
              <a:rPr lang="en-US" sz="2800">
                <a:solidFill>
                  <a:srgbClr val="7030A0"/>
                </a:solidFill>
              </a:rPr>
              <a:t>eams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0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B12D-5597-4084-B25E-50752BFC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dirty="0"/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E1B3-5798-47B0-AA06-FC85CC14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4148062" cy="512064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To develop your team’s knowledge &amp; confidence in development of leadership/management skills</a:t>
            </a:r>
          </a:p>
          <a:p>
            <a:r>
              <a:rPr lang="en-GB" sz="2400" dirty="0"/>
              <a:t>To map out areas of expertise/existing practice within </a:t>
            </a:r>
            <a:r>
              <a:rPr lang="en-GB" sz="2400" dirty="0" err="1"/>
              <a:t>Unltd</a:t>
            </a:r>
            <a:r>
              <a:rPr lang="en-GB" sz="2400" dirty="0"/>
              <a:t> in each of the core areas </a:t>
            </a:r>
          </a:p>
          <a:p>
            <a:r>
              <a:rPr lang="en-GB" sz="2400" dirty="0"/>
              <a:t>To develop/refine shared resources/ways of working/tools to use in future</a:t>
            </a:r>
          </a:p>
          <a:p>
            <a:r>
              <a:rPr lang="en-GB" sz="2400" dirty="0">
                <a:solidFill>
                  <a:srgbClr val="FF0000"/>
                </a:solidFill>
              </a:rPr>
              <a:t>To not need me for this again!</a:t>
            </a:r>
          </a:p>
        </p:txBody>
      </p:sp>
      <p:pic>
        <p:nvPicPr>
          <p:cNvPr id="4" name="Picture 3" descr="A picture containing indoor, wall, container&#10;&#10;Description generated with high confidence">
            <a:extLst>
              <a:ext uri="{FF2B5EF4-FFF2-40B4-BE49-F238E27FC236}">
                <a16:creationId xmlns:a16="http://schemas.microsoft.com/office/drawing/2014/main" id="{13766903-9004-452B-9BC2-5812A95E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68" r="2" b="1974"/>
          <a:stretch/>
        </p:blipFill>
        <p:spPr>
          <a:xfrm>
            <a:off x="7822897" y="2248874"/>
            <a:ext cx="3772020" cy="25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3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D129-0E1C-4556-B2FC-D5DDABB1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 fontScale="90000"/>
          </a:bodyPr>
          <a:lstStyle/>
          <a:p>
            <a:r>
              <a:rPr lang="en-GB" dirty="0"/>
              <a:t>Workshop approach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Theory + Shared Experience -&gt; Shared definitions + approaches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C16FD6-C281-4E58-A9DE-82590FAD6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24487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435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A2BA67-BF68-4F48-BAA9-1091D4FE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90DBD-4A62-4416-ACB7-ACEC1DE3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235F4-FDE2-4B00-AA28-B7D84420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14" y="1298448"/>
            <a:ext cx="5357435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100" spc="-100" dirty="0"/>
              <a:t>Taking stock—</a:t>
            </a:r>
            <a:br>
              <a:rPr lang="en-US" sz="4100" spc="-100" dirty="0"/>
            </a:br>
            <a:r>
              <a:rPr lang="en-US" sz="4900" dirty="0">
                <a:solidFill>
                  <a:schemeClr val="bg1"/>
                </a:solidFill>
              </a:rPr>
              <a:t>What is your goal in terms of leadership development at </a:t>
            </a:r>
            <a:r>
              <a:rPr lang="en-US" sz="4900" dirty="0" err="1">
                <a:solidFill>
                  <a:schemeClr val="bg1"/>
                </a:solidFill>
              </a:rPr>
              <a:t>Unltd</a:t>
            </a:r>
            <a:r>
              <a:rPr lang="en-US" sz="4900" dirty="0">
                <a:solidFill>
                  <a:schemeClr val="bg1"/>
                </a:solidFill>
              </a:rPr>
              <a:t>?</a:t>
            </a:r>
            <a:endParaRPr lang="en-US" sz="4100" spc="-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6D5B-E16E-4BBB-B456-9E6781D6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80" y="4858511"/>
            <a:ext cx="4675634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spc="-100" dirty="0">
                <a:solidFill>
                  <a:srgbClr val="7030A0"/>
                </a:solidFill>
              </a:rPr>
              <a:t>Small group discussion</a:t>
            </a:r>
            <a:br>
              <a:rPr lang="en-US" sz="2400" spc="-100" dirty="0">
                <a:solidFill>
                  <a:srgbClr val="7030A0"/>
                </a:solidFill>
              </a:rPr>
            </a:br>
            <a:endParaRPr lang="en-US" sz="2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E1A3F-3110-4E6E-AA9D-4718D9242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17" r="12618" b="1"/>
          <a:stretch/>
        </p:blipFill>
        <p:spPr>
          <a:xfrm>
            <a:off x="6586977" y="759599"/>
            <a:ext cx="4908848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BF12D6D-FE37-445A-BF16-6DA1A659A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59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7540-7DC0-4B99-A670-D0D5E60A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Taking stock—</a:t>
            </a:r>
            <a:br>
              <a:rPr lang="en-GB" dirty="0"/>
            </a:br>
            <a:r>
              <a:rPr lang="en-GB" sz="4400" dirty="0"/>
              <a:t>What do we have in place already?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83DA-5E75-4ECB-8542-B87ED46D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47" y="2893167"/>
            <a:ext cx="4998962" cy="3274586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do we know?</a:t>
            </a:r>
          </a:p>
          <a:p>
            <a:r>
              <a:rPr lang="en-GB" dirty="0">
                <a:solidFill>
                  <a:srgbClr val="FFFFFF"/>
                </a:solidFill>
              </a:rPr>
              <a:t>What systems/materials do we have in place?</a:t>
            </a:r>
          </a:p>
          <a:p>
            <a:r>
              <a:rPr lang="en-GB" dirty="0">
                <a:solidFill>
                  <a:srgbClr val="FFFFFF"/>
                </a:solidFill>
              </a:rPr>
              <a:t>How do we use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CB0F4-3240-428C-AF30-A85E1E84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99" r="10300" b="1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1D225-475A-4F09-B4AB-B61B1E8B39EF}"/>
              </a:ext>
            </a:extLst>
          </p:cNvPr>
          <p:cNvSpPr/>
          <p:nvPr/>
        </p:nvSpPr>
        <p:spPr>
          <a:xfrm>
            <a:off x="372033" y="4693117"/>
            <a:ext cx="5091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00" dirty="0">
                <a:solidFill>
                  <a:srgbClr val="7030A0"/>
                </a:solidFill>
              </a:rPr>
              <a:t>Small group discussion</a:t>
            </a:r>
            <a:br>
              <a:rPr lang="en-US" spc="-100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F1B5F-B7A4-427D-804A-94F585A0D583}"/>
              </a:ext>
            </a:extLst>
          </p:cNvPr>
          <p:cNvSpPr/>
          <p:nvPr/>
        </p:nvSpPr>
        <p:spPr>
          <a:xfrm>
            <a:off x="249091" y="6175324"/>
            <a:ext cx="520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will start with this at the start of each session.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38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7540-7DC0-4B99-A670-D0D5E60A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Taking stock—</a:t>
            </a:r>
            <a:br>
              <a:rPr lang="en-GB" dirty="0"/>
            </a:br>
            <a:r>
              <a:rPr lang="en-GB" sz="4400" dirty="0"/>
              <a:t>Where do we want to be?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83DA-5E75-4ECB-8542-B87ED46D5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46" y="3053355"/>
            <a:ext cx="4998962" cy="18914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What do we need to know?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What materials support do we want to have in place?</a:t>
            </a: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How will we use it, track it and improve it?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woman, outdoor&#10;&#10;Description automatically generated">
            <a:extLst>
              <a:ext uri="{FF2B5EF4-FFF2-40B4-BE49-F238E27FC236}">
                <a16:creationId xmlns:a16="http://schemas.microsoft.com/office/drawing/2014/main" id="{3841A656-144C-49A4-B7F6-78E93EBE2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164"/>
          <a:stretch/>
        </p:blipFill>
        <p:spPr>
          <a:xfrm>
            <a:off x="6092890" y="1893506"/>
            <a:ext cx="5125007" cy="30513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77520F-8EF5-40FD-946E-924570BEB2F9}"/>
              </a:ext>
            </a:extLst>
          </p:cNvPr>
          <p:cNvSpPr/>
          <p:nvPr/>
        </p:nvSpPr>
        <p:spPr>
          <a:xfrm>
            <a:off x="249091" y="6175324"/>
            <a:ext cx="5476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will check in with this at the end of each session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897C7B-B294-4AF3-BA1C-632F3C0A3B65}"/>
              </a:ext>
            </a:extLst>
          </p:cNvPr>
          <p:cNvSpPr/>
          <p:nvPr/>
        </p:nvSpPr>
        <p:spPr>
          <a:xfrm>
            <a:off x="372033" y="4693117"/>
            <a:ext cx="5091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00" dirty="0">
                <a:solidFill>
                  <a:srgbClr val="7030A0"/>
                </a:solidFill>
              </a:rPr>
              <a:t>Small group discussion</a:t>
            </a:r>
            <a:br>
              <a:rPr lang="en-US" spc="-100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5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701457"/>
            <a:ext cx="3112118" cy="5330951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One of the great secrets of  leading a scale-up?</a:t>
            </a:r>
            <a:br>
              <a:rPr lang="en-GB" dirty="0"/>
            </a:br>
            <a:r>
              <a:rPr lang="en-GB" dirty="0"/>
              <a:t>  </a:t>
            </a:r>
            <a:br>
              <a:rPr lang="en-GB" dirty="0"/>
            </a:br>
            <a:r>
              <a:rPr lang="en-GB" dirty="0"/>
              <a:t>There aren’t any.</a:t>
            </a:r>
            <a:br>
              <a:rPr lang="en-GB" sz="3600" dirty="0"/>
            </a:br>
            <a:br>
              <a:rPr lang="en-GB" sz="3600" dirty="0"/>
            </a:br>
            <a:r>
              <a:rPr lang="en-GB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Myth-busting</a:t>
            </a:r>
            <a:br>
              <a:rPr lang="en-GB" sz="3600" dirty="0"/>
            </a:br>
            <a:br>
              <a:rPr lang="en-GB" sz="3600" dirty="0"/>
            </a:br>
            <a:endParaRPr lang="en-GB" sz="3600" dirty="0"/>
          </a:p>
        </p:txBody>
      </p:sp>
      <p:pic>
        <p:nvPicPr>
          <p:cNvPr id="8" name="Content Placeholder 7" descr="A picture containing person, wall, indoor, young&#10;&#10;Description generated with very high confidence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784" b="6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839950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Cinzel"/>
        <a:ea typeface=""/>
        <a:cs typeface=""/>
      </a:majorFont>
      <a:minorFont>
        <a:latin typeface=" PT sans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893</Words>
  <Application>Microsoft Office PowerPoint</Application>
  <PresentationFormat>Widescreen</PresentationFormat>
  <Paragraphs>118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 PT sans</vt:lpstr>
      <vt:lpstr>Arial</vt:lpstr>
      <vt:lpstr>Calibri</vt:lpstr>
      <vt:lpstr>Cinzel</vt:lpstr>
      <vt:lpstr>Wingdings 2</vt:lpstr>
      <vt:lpstr>Frame</vt:lpstr>
      <vt:lpstr>Growing social entrepreneurs as leaders  Debbie Forster, MBE @debbieforster</vt:lpstr>
      <vt:lpstr>How did I get here… &amp; what is that accent?</vt:lpstr>
      <vt:lpstr>My background-  Both “doing” and helping others “do it”</vt:lpstr>
      <vt:lpstr>Workshop Goals</vt:lpstr>
      <vt:lpstr>Workshop approach  Theory + Shared Experience -&gt; Shared definitions + approaches </vt:lpstr>
      <vt:lpstr>Taking stock— What is your goal in terms of leadership development at Unltd?</vt:lpstr>
      <vt:lpstr>Taking stock— What do we have in place already?</vt:lpstr>
      <vt:lpstr>Taking stock— Where do we want to be?</vt:lpstr>
      <vt:lpstr>One of the great secrets of  leading a scale-up?    There aren’t any.  Myth-busting  </vt:lpstr>
      <vt:lpstr>It’s easy for social entrepreneurs to get lost in all the advice on   “How to be a Great Leader” and “5 Habits of Great Entrepreneurs”  And to feel overwhelmed &amp; like failures.</vt:lpstr>
      <vt:lpstr>But most articles &amp; courses ignore the realities of the scaling social enterprise</vt:lpstr>
      <vt:lpstr>And never really understand this is“their baby”. </vt:lpstr>
      <vt:lpstr>What is the difference between                  Founders, Entrepreneurs &amp; CEO’s?  What is our “typical” definition for each of these roles?</vt:lpstr>
      <vt:lpstr>Do any of these fit our social entrepreneur? What parts of the definitions might we hold on to?</vt:lpstr>
      <vt:lpstr>Break time 10 minutes</vt:lpstr>
      <vt:lpstr>What does it really mean to lead a social enterprise?</vt:lpstr>
      <vt:lpstr>Challenges we need to help them with</vt:lpstr>
      <vt:lpstr>To help social entrepreneurs, we need to change the rules, give them time to reflect and  help them find their own definitions but to keep it grounded in the practical.</vt:lpstr>
      <vt:lpstr>What does leading a social enterprise involve?</vt:lpstr>
      <vt:lpstr>Types of activities which take their time:  Core Leadership Priorities</vt:lpstr>
      <vt:lpstr>Balancing strategy &amp; operations</vt:lpstr>
      <vt:lpstr>As they scale,  the balance shifts.  They need more helicopter  &amp; less ground command. The key is to understand  when and how to shift.</vt:lpstr>
      <vt:lpstr>Helping them let “their baby” grow up. </vt:lpstr>
      <vt:lpstr>And the biggest problem? </vt:lpstr>
      <vt:lpstr>They know this, so why aren’t they balancing things?</vt:lpstr>
      <vt:lpstr>How do we help them with this?</vt:lpstr>
      <vt:lpstr>Leadership Style—It’s not a single outfit.</vt:lpstr>
      <vt:lpstr>Some great theory out there   on leadership styles, but it’s not enough</vt:lpstr>
      <vt:lpstr>The key is to help them see it as a toolkit or repertoire.   Help them learn their “core”  &amp; how or when to vary it. </vt:lpstr>
      <vt:lpstr>Some great theory out there:  on context</vt:lpstr>
      <vt:lpstr>Leadership style as a repertoire – some key questions</vt:lpstr>
      <vt:lpstr>How can we help them understand &amp; develop their style and a repetoire?</vt:lpstr>
      <vt:lpstr>Lunch 30 min</vt:lpstr>
      <vt:lpstr>Taking stock—  Where do we want to be in terms of growing leadership capacity?</vt:lpstr>
      <vt:lpstr>What is a “typical” entrepreneur at Unltd (before &amp; after)?</vt:lpstr>
      <vt:lpstr>What do we need to help them improve?</vt:lpstr>
      <vt:lpstr>How will we assess or measure and track this?</vt:lpstr>
      <vt:lpstr>Next steps</vt:lpstr>
      <vt:lpstr>Preview of next workshops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social entrepreneurs as leaders  Debbie Forster, MBE @debbieforster</dc:title>
  <dc:creator>Debbie Forster</dc:creator>
  <cp:lastModifiedBy>Tim Lages</cp:lastModifiedBy>
  <cp:revision>2</cp:revision>
  <dcterms:created xsi:type="dcterms:W3CDTF">2019-03-04T18:58:16Z</dcterms:created>
  <dcterms:modified xsi:type="dcterms:W3CDTF">2019-03-28T15:37:32Z</dcterms:modified>
</cp:coreProperties>
</file>